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0" r:id="rId2"/>
    <p:sldId id="293" r:id="rId3"/>
    <p:sldId id="291" r:id="rId4"/>
    <p:sldId id="276" r:id="rId5"/>
    <p:sldId id="278" r:id="rId6"/>
    <p:sldId id="280" r:id="rId7"/>
    <p:sldId id="281" r:id="rId8"/>
    <p:sldId id="287" r:id="rId9"/>
    <p:sldId id="292" r:id="rId10"/>
    <p:sldId id="289" r:id="rId11"/>
    <p:sldId id="295" r:id="rId12"/>
    <p:sldId id="259" r:id="rId13"/>
    <p:sldId id="260" r:id="rId14"/>
    <p:sldId id="261" r:id="rId15"/>
    <p:sldId id="294" r:id="rId16"/>
    <p:sldId id="306" r:id="rId17"/>
    <p:sldId id="283" r:id="rId18"/>
    <p:sldId id="307" r:id="rId19"/>
    <p:sldId id="282" r:id="rId20"/>
    <p:sldId id="303" r:id="rId21"/>
    <p:sldId id="296" r:id="rId22"/>
    <p:sldId id="304" r:id="rId23"/>
    <p:sldId id="274" r:id="rId24"/>
    <p:sldId id="299" r:id="rId25"/>
    <p:sldId id="275" r:id="rId26"/>
    <p:sldId id="308" r:id="rId27"/>
  </p:sldIdLst>
  <p:sldSz cx="9144000" cy="5143500" type="screen16x9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>
    <p:restoredLeft sz="34587" autoAdjust="0"/>
    <p:restoredTop sz="94655" autoAdjust="0"/>
  </p:normalViewPr>
  <p:slideViewPr>
    <p:cSldViewPr>
      <p:cViewPr>
        <p:scale>
          <a:sx n="100" d="100"/>
          <a:sy n="100" d="100"/>
        </p:scale>
        <p:origin x="-1206" y="-130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390A5-2480-49F7-B786-E21A170144D0}" type="datetimeFigureOut">
              <a:rPr lang="ru-RU" smtClean="0"/>
              <a:pPr/>
              <a:t>29.01.2024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F9736-78A6-4B6B-A78F-12C093753392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390A5-2480-49F7-B786-E21A170144D0}" type="datetimeFigureOut">
              <a:rPr lang="ru-RU" smtClean="0"/>
              <a:pPr/>
              <a:t>29.01.2024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F9736-78A6-4B6B-A78F-12C093753392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390A5-2480-49F7-B786-E21A170144D0}" type="datetimeFigureOut">
              <a:rPr lang="ru-RU" smtClean="0"/>
              <a:pPr/>
              <a:t>29.01.2024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F9736-78A6-4B6B-A78F-12C093753392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7"/>
            <a:ext cx="8520600" cy="572700"/>
          </a:xfrm>
          <a:prstGeom prst="rect">
            <a:avLst/>
          </a:prstGeom>
        </p:spPr>
        <p:txBody>
          <a:bodyPr spcFirstLastPara="1" wrap="square" lIns="87905" tIns="87905" rIns="87905" bIns="8790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87905" tIns="87905" rIns="87905" bIns="87905" anchor="t" anchorCtr="0">
            <a:noAutofit/>
          </a:bodyPr>
          <a:lstStyle>
            <a:lvl1pPr marL="439598" lvl="0" indent="-32969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879196" lvl="1" indent="-305277">
              <a:spcBef>
                <a:spcPts val="1539"/>
              </a:spcBef>
              <a:spcAft>
                <a:spcPts val="0"/>
              </a:spcAft>
              <a:buSzPts val="1400"/>
              <a:buChar char="○"/>
              <a:defRPr/>
            </a:lvl2pPr>
            <a:lvl3pPr marL="1318794" lvl="2" indent="-305277">
              <a:spcBef>
                <a:spcPts val="1539"/>
              </a:spcBef>
              <a:spcAft>
                <a:spcPts val="0"/>
              </a:spcAft>
              <a:buSzPts val="1400"/>
              <a:buChar char="■"/>
              <a:defRPr/>
            </a:lvl3pPr>
            <a:lvl4pPr marL="1758391" lvl="3" indent="-305277">
              <a:spcBef>
                <a:spcPts val="1539"/>
              </a:spcBef>
              <a:spcAft>
                <a:spcPts val="0"/>
              </a:spcAft>
              <a:buSzPts val="1400"/>
              <a:buChar char="●"/>
              <a:defRPr/>
            </a:lvl4pPr>
            <a:lvl5pPr marL="2197989" lvl="4" indent="-305277">
              <a:spcBef>
                <a:spcPts val="1539"/>
              </a:spcBef>
              <a:spcAft>
                <a:spcPts val="0"/>
              </a:spcAft>
              <a:buSzPts val="1400"/>
              <a:buChar char="○"/>
              <a:defRPr/>
            </a:lvl5pPr>
            <a:lvl6pPr marL="2637587" lvl="5" indent="-305277">
              <a:spcBef>
                <a:spcPts val="1539"/>
              </a:spcBef>
              <a:spcAft>
                <a:spcPts val="0"/>
              </a:spcAft>
              <a:buSzPts val="1400"/>
              <a:buChar char="■"/>
              <a:defRPr/>
            </a:lvl6pPr>
            <a:lvl7pPr marL="3077185" lvl="6" indent="-305277">
              <a:spcBef>
                <a:spcPts val="1539"/>
              </a:spcBef>
              <a:spcAft>
                <a:spcPts val="0"/>
              </a:spcAft>
              <a:buSzPts val="1400"/>
              <a:buChar char="●"/>
              <a:defRPr/>
            </a:lvl7pPr>
            <a:lvl8pPr marL="3516783" lvl="7" indent="-305277">
              <a:spcBef>
                <a:spcPts val="1539"/>
              </a:spcBef>
              <a:spcAft>
                <a:spcPts val="0"/>
              </a:spcAft>
              <a:buSzPts val="1400"/>
              <a:buChar char="○"/>
              <a:defRPr/>
            </a:lvl8pPr>
            <a:lvl9pPr marL="3956380" lvl="8" indent="-305277">
              <a:spcBef>
                <a:spcPts val="1539"/>
              </a:spcBef>
              <a:spcAft>
                <a:spcPts val="1539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9"/>
            <a:ext cx="548700" cy="393600"/>
          </a:xfrm>
          <a:prstGeom prst="rect">
            <a:avLst/>
          </a:prstGeom>
        </p:spPr>
        <p:txBody>
          <a:bodyPr spcFirstLastPara="1" wrap="square" lIns="87905" tIns="87905" rIns="87905" bIns="8790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ru" smtClean="0"/>
              <a:pPr/>
              <a:t>‹#›</a:t>
            </a:fld>
            <a:endParaRPr lang="ru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390A5-2480-49F7-B786-E21A170144D0}" type="datetimeFigureOut">
              <a:rPr lang="ru-RU" smtClean="0"/>
              <a:pPr/>
              <a:t>29.01.2024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F9736-78A6-4B6B-A78F-12C093753392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390A5-2480-49F7-B786-E21A170144D0}" type="datetimeFigureOut">
              <a:rPr lang="ru-RU" smtClean="0"/>
              <a:pPr/>
              <a:t>29.01.2024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F9736-78A6-4B6B-A78F-12C093753392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390A5-2480-49F7-B786-E21A170144D0}" type="datetimeFigureOut">
              <a:rPr lang="ru-RU" smtClean="0"/>
              <a:pPr/>
              <a:t>29.01.2024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F9736-78A6-4B6B-A78F-12C093753392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390A5-2480-49F7-B786-E21A170144D0}" type="datetimeFigureOut">
              <a:rPr lang="ru-RU" smtClean="0"/>
              <a:pPr/>
              <a:t>29.01.2024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F9736-78A6-4B6B-A78F-12C093753392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390A5-2480-49F7-B786-E21A170144D0}" type="datetimeFigureOut">
              <a:rPr lang="ru-RU" smtClean="0"/>
              <a:pPr/>
              <a:t>29.01.2024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F9736-78A6-4B6B-A78F-12C093753392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390A5-2480-49F7-B786-E21A170144D0}" type="datetimeFigureOut">
              <a:rPr lang="ru-RU" smtClean="0"/>
              <a:pPr/>
              <a:t>29.01.2024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F9736-78A6-4B6B-A78F-12C093753392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390A5-2480-49F7-B786-E21A170144D0}" type="datetimeFigureOut">
              <a:rPr lang="ru-RU" smtClean="0"/>
              <a:pPr/>
              <a:t>29.01.2024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F9736-78A6-4B6B-A78F-12C093753392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390A5-2480-49F7-B786-E21A170144D0}" type="datetimeFigureOut">
              <a:rPr lang="ru-RU" smtClean="0"/>
              <a:pPr/>
              <a:t>29.01.2024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F9736-78A6-4B6B-A78F-12C093753392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tint val="66000"/>
                <a:satMod val="160000"/>
                <a:alpha val="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0390A5-2480-49F7-B786-E21A170144D0}" type="datetimeFigureOut">
              <a:rPr lang="ru-RU" smtClean="0"/>
              <a:pPr/>
              <a:t>29.01.2024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2F9736-78A6-4B6B-A78F-12C093753392}" type="slidenum">
              <a:rPr lang="ru-RU" smtClean="0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github.com/interatomicsociety/MD_workshop24" TargetMode="Externa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uriang.unpad.ac.id/hpc/lammpsdoc/commands_list.html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uriang.unpad.ac.id/hpc/lammpsdoc/commands_list.html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hyperlink" Target="https://guriang.unpad.ac.id/hpc/lammpsdoc/fixes.html" TargetMode="Externa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gi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guriang.unpad.ac.id/hpc/lammpsdoc/fixes.html" TargetMode="Externa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docs.lammps.org/pair_reaxff.html" TargetMode="External"/><Relationship Id="rId5" Type="http://schemas.openxmlformats.org/officeDocument/2006/relationships/image" Target="../media/image24.png"/><Relationship Id="rId4" Type="http://schemas.openxmlformats.org/officeDocument/2006/relationships/hyperlink" Target="https://docs.lammps.org/units.html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hyperlink" Target="https://en.wikipedia.org/wiki/Comparison_of_software_for_molecular_mechanics_modeling" TargetMode="External"/><Relationship Id="rId4" Type="http://schemas.openxmlformats.org/officeDocument/2006/relationships/hyperlink" Target="https://www.lammps.org/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hyperlink" Target="https://www.gromacs.org/" TargetMode="External"/><Relationship Id="rId7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hyperlink" Target="https://openmm.org/" TargetMode="External"/><Relationship Id="rId4" Type="http://schemas.openxmlformats.org/officeDocument/2006/relationships/image" Target="../media/image6.png"/><Relationship Id="rId9" Type="http://schemas.openxmlformats.org/officeDocument/2006/relationships/hyperlink" Target="https://www.lammps.org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ammps/lammps" TargetMode="External"/><Relationship Id="rId2" Type="http://schemas.openxmlformats.org/officeDocument/2006/relationships/hyperlink" Target="http://www.lammps.org/download.html" TargetMode="Externa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github.com/lammps/lammps.git" TargetMode="Externa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lammps.org/Build_make.html" TargetMode="External"/><Relationship Id="rId2" Type="http://schemas.openxmlformats.org/officeDocument/2006/relationships/hyperlink" Target="https://github.com/lammps/lammps.git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uriang.unpad.ac.id/hpc/lammpsdoc/Manual.html" TargetMode="External"/><Relationship Id="rId4" Type="http://schemas.openxmlformats.org/officeDocument/2006/relationships/hyperlink" Target="https://docs.lammps.org/Install.html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287524" y="26790"/>
            <a:ext cx="696666" cy="384721"/>
          </a:xfrm>
          <a:prstGeom prst="rect">
            <a:avLst/>
          </a:prstGeom>
        </p:spPr>
        <p:txBody>
          <a:bodyPr wrap="none" lIns="45720" tIns="22860" rIns="45720" bIns="22860">
            <a:spAutoFit/>
          </a:bodyPr>
          <a:lstStyle/>
          <a:p>
            <a:r>
              <a:rPr lang="ru-RU" sz="2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План</a:t>
            </a:r>
            <a:endParaRPr lang="ru-RU" sz="2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1331640" y="4155926"/>
            <a:ext cx="67687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smtClean="0"/>
              <a:t> </a:t>
            </a:r>
            <a:endParaRPr lang="ru-RU" dirty="0"/>
          </a:p>
        </p:txBody>
      </p:sp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699542"/>
            <a:ext cx="4000500" cy="1133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0" name="Picture 2" descr="D:\YandexDisk\mipt\Интенсив_МД24\Материалы_LAMMPS\wall.gif"/>
          <p:cNvPicPr>
            <a:picLocks noChangeAspect="1" noChangeArrowheads="1" noCrop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9552" y="2427734"/>
            <a:ext cx="2438400" cy="2438400"/>
          </a:xfrm>
          <a:prstGeom prst="rect">
            <a:avLst/>
          </a:prstGeom>
          <a:noFill/>
        </p:spPr>
      </p:pic>
      <p:sp>
        <p:nvSpPr>
          <p:cNvPr id="7" name="Прямоугольник 6"/>
          <p:cNvSpPr/>
          <p:nvPr/>
        </p:nvSpPr>
        <p:spPr>
          <a:xfrm>
            <a:off x="4067944" y="2139702"/>
            <a:ext cx="6228692" cy="1892826"/>
          </a:xfrm>
          <a:prstGeom prst="rect">
            <a:avLst/>
          </a:prstGeom>
        </p:spPr>
        <p:txBody>
          <a:bodyPr wrap="square" lIns="45720" tIns="22860" rIns="45720" bIns="2286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ru-RU" sz="2400" dirty="0" smtClean="0"/>
              <a:t>скачивание и установка</a:t>
            </a:r>
          </a:p>
          <a:p>
            <a:pPr marL="342900" indent="-342900">
              <a:buFont typeface="Arial" pitchFamily="34" charset="0"/>
              <a:buChar char="•"/>
            </a:pPr>
            <a:endParaRPr lang="ru-RU" sz="2400" dirty="0" smtClean="0"/>
          </a:p>
          <a:p>
            <a:pPr marL="342900" indent="-342900">
              <a:buFont typeface="Arial" pitchFamily="34" charset="0"/>
              <a:buChar char="•"/>
            </a:pPr>
            <a:r>
              <a:rPr lang="ru-RU" sz="2400" dirty="0" smtClean="0"/>
              <a:t>базовые команды и синтаксис</a:t>
            </a:r>
          </a:p>
          <a:p>
            <a:pPr marL="342900" indent="-342900">
              <a:buFont typeface="Arial" pitchFamily="34" charset="0"/>
              <a:buChar char="•"/>
            </a:pPr>
            <a:endParaRPr lang="ru-RU" sz="2400" dirty="0" smtClean="0"/>
          </a:p>
          <a:p>
            <a:pPr marL="342900" indent="-342900">
              <a:buFont typeface="Arial" pitchFamily="34" charset="0"/>
              <a:buChar char="•"/>
            </a:pPr>
            <a:r>
              <a:rPr lang="ru-RU" sz="2400" dirty="0" smtClean="0"/>
              <a:t>примеры МД расчетов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857884" y="385748"/>
            <a:ext cx="1571636" cy="13671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5844" name="Picture 4" descr="The Benzene Molecule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60132" y="1959682"/>
            <a:ext cx="1649827" cy="1431603"/>
          </a:xfrm>
          <a:prstGeom prst="rect">
            <a:avLst/>
          </a:prstGeom>
          <a:noFill/>
        </p:spPr>
      </p:pic>
      <p:sp>
        <p:nvSpPr>
          <p:cNvPr id="35846" name="AutoShape 6" descr="How can I use OPLS force field parameters in NAMD (MD simulation)? |  ResearchGate"/>
          <p:cNvSpPr>
            <a:spLocks noChangeAspect="1" noChangeArrowheads="1"/>
          </p:cNvSpPr>
          <p:nvPr/>
        </p:nvSpPr>
        <p:spPr bwMode="auto">
          <a:xfrm>
            <a:off x="155575" y="-130017"/>
            <a:ext cx="304800" cy="274321"/>
          </a:xfrm>
          <a:prstGeom prst="rect">
            <a:avLst/>
          </a:prstGeom>
          <a:noFill/>
        </p:spPr>
        <p:txBody>
          <a:bodyPr vert="horz" wrap="square" lIns="87920" tIns="43960" rIns="87920" bIns="4396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35848" name="AutoShape 8" descr="https://www.researchgate.net/profile/Mood-Mohan/post/How_can_I_use_OPLS_force_field_parameters_in_NAMD_MD_simulation/attachment/59d623ef6cda7b8083a1edc4/AS%3A356720812544000%401462060277508/image/a16frm01.gif"/>
          <p:cNvSpPr>
            <a:spLocks noChangeAspect="1" noChangeArrowheads="1"/>
          </p:cNvSpPr>
          <p:nvPr/>
        </p:nvSpPr>
        <p:spPr bwMode="auto">
          <a:xfrm>
            <a:off x="155575" y="-130017"/>
            <a:ext cx="304800" cy="274321"/>
          </a:xfrm>
          <a:prstGeom prst="rect">
            <a:avLst/>
          </a:prstGeom>
          <a:noFill/>
        </p:spPr>
        <p:txBody>
          <a:bodyPr vert="horz" wrap="square" lIns="87920" tIns="43960" rIns="87920" bIns="4396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" name="Прямоугольник 9"/>
          <p:cNvSpPr/>
          <p:nvPr/>
        </p:nvSpPr>
        <p:spPr>
          <a:xfrm>
            <a:off x="642910" y="642925"/>
            <a:ext cx="4572000" cy="704332"/>
          </a:xfrm>
          <a:prstGeom prst="rect">
            <a:avLst/>
          </a:prstGeom>
        </p:spPr>
        <p:txBody>
          <a:bodyPr lIns="87920" tIns="43960" rIns="87920" bIns="43960">
            <a:spAutoFit/>
          </a:bodyPr>
          <a:lstStyle/>
          <a:p>
            <a:r>
              <a:rPr lang="en-US" sz="2000" dirty="0"/>
              <a:t>1) </a:t>
            </a:r>
            <a:r>
              <a:rPr lang="ru-RU" sz="2000" dirty="0" smtClean="0"/>
              <a:t>Файл с позициями атомов</a:t>
            </a:r>
            <a:r>
              <a:rPr lang="en-US" sz="2000" dirty="0" smtClean="0"/>
              <a:t>:</a:t>
            </a:r>
            <a:endParaRPr lang="en-US" sz="2000" dirty="0"/>
          </a:p>
          <a:p>
            <a:r>
              <a:rPr lang="en-US" sz="2000" dirty="0" smtClean="0">
                <a:solidFill>
                  <a:srgbClr val="0070C0"/>
                </a:solidFill>
              </a:rPr>
              <a:t>*.data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647564" y="1923678"/>
            <a:ext cx="4572000" cy="981331"/>
          </a:xfrm>
          <a:prstGeom prst="rect">
            <a:avLst/>
          </a:prstGeom>
        </p:spPr>
        <p:txBody>
          <a:bodyPr lIns="87920" tIns="43960" rIns="87920" bIns="43960">
            <a:spAutoFit/>
          </a:bodyPr>
          <a:lstStyle/>
          <a:p>
            <a:r>
              <a:rPr lang="en-US" sz="2000" dirty="0"/>
              <a:t>2) </a:t>
            </a:r>
            <a:r>
              <a:rPr lang="ru-RU" sz="2000" dirty="0" smtClean="0"/>
              <a:t>Файл с описанием потенциала</a:t>
            </a:r>
          </a:p>
          <a:p>
            <a:r>
              <a:rPr lang="ru-RU" sz="2000" dirty="0" smtClean="0"/>
              <a:t>(например</a:t>
            </a:r>
            <a:r>
              <a:rPr lang="ru-RU" sz="2000" dirty="0" smtClean="0">
                <a:solidFill>
                  <a:srgbClr val="0070C0"/>
                </a:solidFill>
              </a:rPr>
              <a:t> </a:t>
            </a:r>
            <a:r>
              <a:rPr lang="en-US" sz="2000" dirty="0" smtClean="0">
                <a:solidFill>
                  <a:srgbClr val="0070C0"/>
                </a:solidFill>
              </a:rPr>
              <a:t>ffield_reax.cho2016</a:t>
            </a:r>
            <a:r>
              <a:rPr lang="ru-RU" sz="2000" dirty="0" smtClean="0"/>
              <a:t>)</a:t>
            </a:r>
            <a:r>
              <a:rPr lang="ru-RU" sz="2000" dirty="0" smtClean="0">
                <a:solidFill>
                  <a:srgbClr val="0070C0"/>
                </a:solidFill>
              </a:rPr>
              <a:t> </a:t>
            </a:r>
            <a:endParaRPr lang="en-US" sz="2000" dirty="0"/>
          </a:p>
          <a:p>
            <a:endParaRPr lang="ru-RU" dirty="0">
              <a:solidFill>
                <a:srgbClr val="0070C0"/>
              </a:solidFill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575556" y="3795886"/>
            <a:ext cx="6072230" cy="1012108"/>
          </a:xfrm>
          <a:prstGeom prst="rect">
            <a:avLst/>
          </a:prstGeom>
        </p:spPr>
        <p:txBody>
          <a:bodyPr wrap="square" lIns="87920" tIns="43960" rIns="87920" bIns="43960">
            <a:spAutoFit/>
          </a:bodyPr>
          <a:lstStyle/>
          <a:p>
            <a:r>
              <a:rPr lang="en-US" sz="2000" dirty="0"/>
              <a:t>3) </a:t>
            </a:r>
            <a:r>
              <a:rPr lang="ru-RU" sz="2000" dirty="0" smtClean="0"/>
              <a:t>Инструкции, что делать с объектом </a:t>
            </a:r>
            <a:endParaRPr lang="en-US" sz="2000" dirty="0"/>
          </a:p>
          <a:p>
            <a:r>
              <a:rPr lang="en-US" sz="2000" dirty="0" smtClean="0"/>
              <a:t>(</a:t>
            </a:r>
            <a:r>
              <a:rPr lang="ru-RU" sz="2000" dirty="0" smtClean="0"/>
              <a:t>напр. нагреть до 350К, сжать, растянуть и т.д.</a:t>
            </a:r>
            <a:r>
              <a:rPr lang="en-US" sz="2000" dirty="0" smtClean="0"/>
              <a:t>)</a:t>
            </a:r>
          </a:p>
          <a:p>
            <a:r>
              <a:rPr lang="en-US" sz="2000" dirty="0" smtClean="0">
                <a:solidFill>
                  <a:srgbClr val="0070C0"/>
                </a:solidFill>
              </a:rPr>
              <a:t>in.*</a:t>
            </a:r>
            <a:endParaRPr lang="en-US" sz="2000" dirty="0">
              <a:solidFill>
                <a:srgbClr val="0070C0"/>
              </a:solidFill>
            </a:endParaRPr>
          </a:p>
        </p:txBody>
      </p:sp>
      <p:pic>
        <p:nvPicPr>
          <p:cNvPr id="14" name="Picture 4" descr="The Benzene Molecule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84168" y="3759882"/>
            <a:ext cx="1368152" cy="1187186"/>
          </a:xfrm>
          <a:prstGeom prst="rect">
            <a:avLst/>
          </a:prstGeom>
          <a:noFill/>
        </p:spPr>
      </p:pic>
      <p:sp>
        <p:nvSpPr>
          <p:cNvPr id="15" name="Стрелка вправо 14"/>
          <p:cNvSpPr/>
          <p:nvPr/>
        </p:nvSpPr>
        <p:spPr>
          <a:xfrm rot="1710710">
            <a:off x="5510690" y="3697561"/>
            <a:ext cx="612068" cy="4680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22860" rIns="45720" bIns="22860" rtlCol="0" anchor="ctr"/>
          <a:lstStyle/>
          <a:p>
            <a:pPr algn="ctr"/>
            <a:endParaRPr lang="ru-RU"/>
          </a:p>
        </p:txBody>
      </p:sp>
      <p:sp>
        <p:nvSpPr>
          <p:cNvPr id="16" name="Стрелка вправо 15"/>
          <p:cNvSpPr/>
          <p:nvPr/>
        </p:nvSpPr>
        <p:spPr>
          <a:xfrm rot="7897968">
            <a:off x="7490910" y="3625553"/>
            <a:ext cx="612068" cy="4680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22860" rIns="45720" bIns="22860" rtlCol="0" anchor="ctr"/>
          <a:lstStyle/>
          <a:p>
            <a:pPr algn="ctr"/>
            <a:endParaRPr lang="ru-RU"/>
          </a:p>
        </p:txBody>
      </p:sp>
      <p:sp>
        <p:nvSpPr>
          <p:cNvPr id="17" name="Стрелка вправо 16"/>
          <p:cNvSpPr/>
          <p:nvPr/>
        </p:nvSpPr>
        <p:spPr>
          <a:xfrm rot="12987084">
            <a:off x="7423480" y="4724017"/>
            <a:ext cx="612068" cy="4680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22860" rIns="45720" bIns="22860" rtlCol="0" anchor="ctr"/>
          <a:lstStyle/>
          <a:p>
            <a:pPr algn="ctr"/>
            <a:endParaRPr lang="ru-RU"/>
          </a:p>
        </p:txBody>
      </p:sp>
      <p:sp>
        <p:nvSpPr>
          <p:cNvPr id="18" name="Стрелка вправо 17"/>
          <p:cNvSpPr/>
          <p:nvPr/>
        </p:nvSpPr>
        <p:spPr>
          <a:xfrm rot="19595017">
            <a:off x="5510690" y="4777682"/>
            <a:ext cx="612068" cy="4680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22860" rIns="45720" bIns="22860" rtlCol="0" anchor="ctr"/>
          <a:lstStyle/>
          <a:p>
            <a:pPr algn="ctr"/>
            <a:endParaRPr lang="ru-RU"/>
          </a:p>
        </p:txBody>
      </p:sp>
      <p:sp>
        <p:nvSpPr>
          <p:cNvPr id="19" name="Прямоугольник 18"/>
          <p:cNvSpPr/>
          <p:nvPr/>
        </p:nvSpPr>
        <p:spPr>
          <a:xfrm>
            <a:off x="287524" y="26790"/>
            <a:ext cx="3978590" cy="384721"/>
          </a:xfrm>
          <a:prstGeom prst="rect">
            <a:avLst/>
          </a:prstGeom>
        </p:spPr>
        <p:txBody>
          <a:bodyPr wrap="none" lIns="45720" tIns="22860" rIns="45720" bIns="22860">
            <a:spAutoFit/>
          </a:bodyPr>
          <a:lstStyle/>
          <a:p>
            <a:r>
              <a:rPr lang="ru-RU" sz="2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Что нам нужно для МД расчёта?</a:t>
            </a:r>
            <a:endParaRPr lang="ru-RU" sz="2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358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15" grpId="0" animBg="1"/>
      <p:bldP spid="16" grpId="0" animBg="1"/>
      <p:bldP spid="17" grpId="0" animBg="1"/>
      <p:bldP spid="1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Прямоугольник 3"/>
          <p:cNvSpPr/>
          <p:nvPr/>
        </p:nvSpPr>
        <p:spPr>
          <a:xfrm>
            <a:off x="539552" y="2211710"/>
            <a:ext cx="82809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 smtClean="0"/>
              <a:t>git</a:t>
            </a:r>
            <a:r>
              <a:rPr lang="en-US" dirty="0" smtClean="0"/>
              <a:t> clone </a:t>
            </a:r>
            <a:r>
              <a:rPr lang="en-US" dirty="0" smtClean="0">
                <a:hlinkClick r:id="rId2"/>
              </a:rPr>
              <a:t>https://github.com/interatomicsociety/MD_workshop24</a:t>
            </a:r>
            <a:r>
              <a:rPr lang="en-US" dirty="0" smtClean="0"/>
              <a:t>  Workshop</a:t>
            </a:r>
            <a:endParaRPr lang="ru-RU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323528" y="1610164"/>
            <a:ext cx="5868652" cy="673554"/>
          </a:xfrm>
          <a:prstGeom prst="rect">
            <a:avLst/>
          </a:prstGeom>
        </p:spPr>
        <p:txBody>
          <a:bodyPr wrap="square" lIns="87920" tIns="43960" rIns="87920" bIns="43960">
            <a:spAutoFit/>
          </a:bodyPr>
          <a:lstStyle/>
          <a:p>
            <a:r>
              <a:rPr lang="ru-RU" sz="2000" dirty="0" smtClean="0"/>
              <a:t>Скачиваем из нашего </a:t>
            </a:r>
            <a:r>
              <a:rPr lang="ru-RU" sz="2000" dirty="0" err="1" smtClean="0"/>
              <a:t>репозитория</a:t>
            </a:r>
            <a:r>
              <a:rPr lang="ru-RU" sz="2000" dirty="0" smtClean="0"/>
              <a:t> на </a:t>
            </a:r>
            <a:r>
              <a:rPr lang="en-US" sz="2000" dirty="0" err="1" smtClean="0"/>
              <a:t>github</a:t>
            </a:r>
            <a:r>
              <a:rPr lang="en-US" sz="2000" dirty="0" smtClean="0"/>
              <a:t>:</a:t>
            </a:r>
            <a:endParaRPr lang="en-US" sz="2000" dirty="0"/>
          </a:p>
          <a:p>
            <a:endParaRPr lang="ru-RU" dirty="0">
              <a:solidFill>
                <a:srgbClr val="0070C0"/>
              </a:solidFill>
            </a:endParaRPr>
          </a:p>
        </p:txBody>
      </p:sp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60232" y="195486"/>
            <a:ext cx="1692188" cy="1688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Прямоугольник 9"/>
          <p:cNvSpPr/>
          <p:nvPr/>
        </p:nvSpPr>
        <p:spPr>
          <a:xfrm>
            <a:off x="323528" y="2762292"/>
            <a:ext cx="5868652" cy="1258330"/>
          </a:xfrm>
          <a:prstGeom prst="rect">
            <a:avLst/>
          </a:prstGeom>
        </p:spPr>
        <p:txBody>
          <a:bodyPr wrap="square" lIns="87920" tIns="43960" rIns="87920" bIns="43960">
            <a:spAutoFit/>
          </a:bodyPr>
          <a:lstStyle/>
          <a:p>
            <a:r>
              <a:rPr lang="ru-RU" sz="2000" dirty="0" smtClean="0"/>
              <a:t>Переходим в папку с первым заданием:</a:t>
            </a:r>
            <a:endParaRPr lang="en-US" sz="2000" dirty="0" smtClean="0"/>
          </a:p>
          <a:p>
            <a:endParaRPr lang="ru-RU" sz="2000" dirty="0" smtClean="0"/>
          </a:p>
          <a:p>
            <a:r>
              <a:rPr lang="ru-RU" dirty="0" smtClean="0"/>
              <a:t>    </a:t>
            </a:r>
            <a:r>
              <a:rPr lang="en-US" b="1" dirty="0" err="1" smtClean="0"/>
              <a:t>cd</a:t>
            </a:r>
            <a:r>
              <a:rPr lang="en-US" dirty="0" smtClean="0"/>
              <a:t> Workshop/task1</a:t>
            </a:r>
            <a:endParaRPr lang="en-US" dirty="0"/>
          </a:p>
          <a:p>
            <a:endParaRPr lang="ru-RU" dirty="0">
              <a:solidFill>
                <a:srgbClr val="0070C0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27584" y="4011910"/>
            <a:ext cx="5968121" cy="720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allAtOnce"/>
      <p:bldP spid="8" grpId="0" build="allAtOnce"/>
      <p:bldP spid="10" grpId="0" build="allAtOnce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89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9532" y="519522"/>
            <a:ext cx="4356484" cy="4117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Прямоугольник 11"/>
          <p:cNvSpPr/>
          <p:nvPr/>
        </p:nvSpPr>
        <p:spPr>
          <a:xfrm>
            <a:off x="1007604" y="2931790"/>
            <a:ext cx="2700300" cy="176419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7920" tIns="43960" rIns="87920" bIns="43960" rtlCol="0" anchor="ctr"/>
          <a:lstStyle/>
          <a:p>
            <a:pPr algn="ctr"/>
            <a:endParaRPr lang="ru-RU"/>
          </a:p>
        </p:txBody>
      </p:sp>
      <p:cxnSp>
        <p:nvCxnSpPr>
          <p:cNvPr id="13" name="Прямая со стрелкой 12"/>
          <p:cNvCxnSpPr/>
          <p:nvPr/>
        </p:nvCxnSpPr>
        <p:spPr>
          <a:xfrm rot="10800000">
            <a:off x="2447764" y="1444372"/>
            <a:ext cx="2571768" cy="1429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Прямоугольник 14"/>
          <p:cNvSpPr/>
          <p:nvPr/>
        </p:nvSpPr>
        <p:spPr>
          <a:xfrm>
            <a:off x="5112060" y="1336360"/>
            <a:ext cx="2420158" cy="335000"/>
          </a:xfrm>
          <a:prstGeom prst="rect">
            <a:avLst/>
          </a:prstGeom>
        </p:spPr>
        <p:txBody>
          <a:bodyPr wrap="none" lIns="87920" tIns="43960" rIns="87920" bIns="43960">
            <a:spAutoFit/>
          </a:bodyPr>
          <a:lstStyle/>
          <a:p>
            <a:r>
              <a:rPr lang="ru-RU" sz="1600" dirty="0">
                <a:solidFill>
                  <a:srgbClr val="FF0000"/>
                </a:solidFill>
              </a:rPr>
              <a:t>Размер расчетной ячейки</a:t>
            </a:r>
          </a:p>
        </p:txBody>
      </p:sp>
      <p:sp>
        <p:nvSpPr>
          <p:cNvPr id="18" name="Прямоугольник 17"/>
          <p:cNvSpPr/>
          <p:nvPr/>
        </p:nvSpPr>
        <p:spPr>
          <a:xfrm>
            <a:off x="432949" y="4865042"/>
            <a:ext cx="2482867" cy="335000"/>
          </a:xfrm>
          <a:prstGeom prst="rect">
            <a:avLst/>
          </a:prstGeom>
        </p:spPr>
        <p:txBody>
          <a:bodyPr wrap="none" lIns="87920" tIns="43960" rIns="87920" bIns="43960">
            <a:spAutoFit/>
          </a:bodyPr>
          <a:lstStyle/>
          <a:p>
            <a:r>
              <a:rPr lang="ru-RU" sz="1600" dirty="0">
                <a:solidFill>
                  <a:srgbClr val="FF0000"/>
                </a:solidFill>
              </a:rPr>
              <a:t>Индекс, тип и заряд атома</a:t>
            </a:r>
          </a:p>
        </p:txBody>
      </p:sp>
      <p:sp>
        <p:nvSpPr>
          <p:cNvPr id="19" name="Прямоугольник 18"/>
          <p:cNvSpPr/>
          <p:nvPr/>
        </p:nvSpPr>
        <p:spPr>
          <a:xfrm>
            <a:off x="4932040" y="3255826"/>
            <a:ext cx="3049401" cy="335000"/>
          </a:xfrm>
          <a:prstGeom prst="rect">
            <a:avLst/>
          </a:prstGeom>
        </p:spPr>
        <p:txBody>
          <a:bodyPr wrap="none" lIns="87920" tIns="43960" rIns="87920" bIns="43960">
            <a:spAutoFit/>
          </a:bodyPr>
          <a:lstStyle/>
          <a:p>
            <a:r>
              <a:rPr lang="ru-RU" sz="1600" dirty="0">
                <a:solidFill>
                  <a:srgbClr val="FF0000"/>
                </a:solidFill>
              </a:rPr>
              <a:t>Координаты атомов (Ангстремы)</a:t>
            </a:r>
          </a:p>
        </p:txBody>
      </p:sp>
      <p:cxnSp>
        <p:nvCxnSpPr>
          <p:cNvPr id="20" name="Прямая со стрелкой 19"/>
          <p:cNvCxnSpPr/>
          <p:nvPr/>
        </p:nvCxnSpPr>
        <p:spPr>
          <a:xfrm rot="10800000">
            <a:off x="2195736" y="807554"/>
            <a:ext cx="2571768" cy="1429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Прямоугольник 20"/>
          <p:cNvSpPr/>
          <p:nvPr/>
        </p:nvSpPr>
        <p:spPr>
          <a:xfrm>
            <a:off x="4860032" y="699542"/>
            <a:ext cx="2006583" cy="335000"/>
          </a:xfrm>
          <a:prstGeom prst="rect">
            <a:avLst/>
          </a:prstGeom>
        </p:spPr>
        <p:txBody>
          <a:bodyPr wrap="none" lIns="87920" tIns="43960" rIns="87920" bIns="43960">
            <a:spAutoFit/>
          </a:bodyPr>
          <a:lstStyle/>
          <a:p>
            <a:r>
              <a:rPr lang="ru-RU" sz="1600" dirty="0">
                <a:solidFill>
                  <a:srgbClr val="FF0000"/>
                </a:solidFill>
              </a:rPr>
              <a:t>Общее число атомов</a:t>
            </a:r>
          </a:p>
        </p:txBody>
      </p:sp>
      <p:cxnSp>
        <p:nvCxnSpPr>
          <p:cNvPr id="22" name="Прямая со стрелкой 21"/>
          <p:cNvCxnSpPr/>
          <p:nvPr/>
        </p:nvCxnSpPr>
        <p:spPr>
          <a:xfrm flipH="1">
            <a:off x="2015716" y="1059582"/>
            <a:ext cx="5040560" cy="0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Прямоугольник 22"/>
          <p:cNvSpPr/>
          <p:nvPr/>
        </p:nvSpPr>
        <p:spPr>
          <a:xfrm>
            <a:off x="6984268" y="879562"/>
            <a:ext cx="1926721" cy="335000"/>
          </a:xfrm>
          <a:prstGeom prst="rect">
            <a:avLst/>
          </a:prstGeom>
        </p:spPr>
        <p:txBody>
          <a:bodyPr wrap="none" lIns="87920" tIns="43960" rIns="87920" bIns="43960">
            <a:spAutoFit/>
          </a:bodyPr>
          <a:lstStyle/>
          <a:p>
            <a:r>
              <a:rPr lang="ru-RU" sz="1600" dirty="0">
                <a:solidFill>
                  <a:srgbClr val="FF0000"/>
                </a:solidFill>
              </a:rPr>
              <a:t>Число типов атомов</a:t>
            </a:r>
          </a:p>
        </p:txBody>
      </p:sp>
      <p:cxnSp>
        <p:nvCxnSpPr>
          <p:cNvPr id="24" name="Прямая со стрелкой 23"/>
          <p:cNvCxnSpPr/>
          <p:nvPr/>
        </p:nvCxnSpPr>
        <p:spPr>
          <a:xfrm flipH="1">
            <a:off x="3707904" y="3435846"/>
            <a:ext cx="1224136" cy="0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Прямоугольник 25"/>
          <p:cNvSpPr/>
          <p:nvPr/>
        </p:nvSpPr>
        <p:spPr>
          <a:xfrm>
            <a:off x="6480212" y="267494"/>
            <a:ext cx="2518703" cy="353943"/>
          </a:xfrm>
          <a:prstGeom prst="rect">
            <a:avLst/>
          </a:prstGeom>
        </p:spPr>
        <p:txBody>
          <a:bodyPr wrap="none" lIns="45720" tIns="22860" rIns="45720" bIns="22860">
            <a:spAutoFit/>
          </a:bodyPr>
          <a:lstStyle/>
          <a:p>
            <a:r>
              <a:rPr lang="ru-RU" sz="2000" dirty="0"/>
              <a:t>Открываем </a:t>
            </a:r>
            <a:r>
              <a:rPr lang="en-US" sz="2000" dirty="0"/>
              <a:t>"C60.data"</a:t>
            </a:r>
            <a:endParaRPr lang="ru-RU" sz="2000" dirty="0"/>
          </a:p>
        </p:txBody>
      </p:sp>
      <p:sp>
        <p:nvSpPr>
          <p:cNvPr id="27" name="Прямоугольник 26"/>
          <p:cNvSpPr/>
          <p:nvPr/>
        </p:nvSpPr>
        <p:spPr>
          <a:xfrm>
            <a:off x="251520" y="3147814"/>
            <a:ext cx="684076" cy="176419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7920" tIns="43960" rIns="87920" bIns="43960" rtlCol="0" anchor="ctr"/>
          <a:lstStyle/>
          <a:p>
            <a:pPr algn="ctr"/>
            <a:endParaRPr lang="ru-RU"/>
          </a:p>
        </p:txBody>
      </p:sp>
      <p:pic>
        <p:nvPicPr>
          <p:cNvPr id="2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28184" y="1635646"/>
            <a:ext cx="1692188" cy="1688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5" name="Прямоугольник 24"/>
          <p:cNvSpPr/>
          <p:nvPr/>
        </p:nvSpPr>
        <p:spPr>
          <a:xfrm>
            <a:off x="287524" y="26790"/>
            <a:ext cx="5075172" cy="384721"/>
          </a:xfrm>
          <a:prstGeom prst="rect">
            <a:avLst/>
          </a:prstGeom>
        </p:spPr>
        <p:txBody>
          <a:bodyPr wrap="none" lIns="45720" tIns="22860" rIns="45720" bIns="22860">
            <a:spAutoFit/>
          </a:bodyPr>
          <a:lstStyle/>
          <a:p>
            <a:r>
              <a:rPr lang="ru-RU" sz="2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Файл с координатами атомов (</a:t>
            </a:r>
            <a:r>
              <a:rPr lang="en-US" sz="2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data-</a:t>
            </a:r>
            <a:r>
              <a:rPr lang="ru-RU" sz="2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файл)</a:t>
            </a:r>
            <a:endParaRPr lang="ru-RU" sz="2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5" grpId="0"/>
      <p:bldP spid="18" grpId="0"/>
      <p:bldP spid="19" grpId="0"/>
      <p:bldP spid="21" grpId="0"/>
      <p:bldP spid="23" grpId="0"/>
      <p:bldP spid="2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3548" y="483518"/>
            <a:ext cx="3493514" cy="4469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Прямоугольник 5"/>
          <p:cNvSpPr/>
          <p:nvPr/>
        </p:nvSpPr>
        <p:spPr>
          <a:xfrm>
            <a:off x="4932040" y="519522"/>
            <a:ext cx="3668505" cy="353943"/>
          </a:xfrm>
          <a:prstGeom prst="rect">
            <a:avLst/>
          </a:prstGeom>
        </p:spPr>
        <p:txBody>
          <a:bodyPr wrap="none" lIns="45720" tIns="22860" rIns="45720" bIns="22860">
            <a:spAutoFit/>
          </a:bodyPr>
          <a:lstStyle/>
          <a:p>
            <a:r>
              <a:rPr lang="ru-RU" sz="2000" dirty="0"/>
              <a:t>Открываем </a:t>
            </a:r>
            <a:r>
              <a:rPr lang="en-US" sz="2000" dirty="0"/>
              <a:t>"ffield_reax.cho2016"</a:t>
            </a:r>
            <a:endParaRPr lang="ru-RU" sz="2000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5112060" y="1095586"/>
            <a:ext cx="1487843" cy="353943"/>
          </a:xfrm>
          <a:prstGeom prst="rect">
            <a:avLst/>
          </a:prstGeom>
        </p:spPr>
        <p:txBody>
          <a:bodyPr wrap="none" lIns="45720" tIns="22860" rIns="45720" bIns="22860">
            <a:spAutoFit/>
          </a:bodyPr>
          <a:lstStyle/>
          <a:p>
            <a:r>
              <a:rPr lang="ru-RU" sz="2000" dirty="0"/>
              <a:t>и закрываем</a:t>
            </a:r>
          </a:p>
        </p:txBody>
      </p:sp>
      <p:sp>
        <p:nvSpPr>
          <p:cNvPr id="9" name="Прямоугольник 8"/>
          <p:cNvSpPr/>
          <p:nvPr/>
        </p:nvSpPr>
        <p:spPr>
          <a:xfrm>
            <a:off x="287524" y="26790"/>
            <a:ext cx="5776453" cy="384721"/>
          </a:xfrm>
          <a:prstGeom prst="rect">
            <a:avLst/>
          </a:prstGeom>
        </p:spPr>
        <p:txBody>
          <a:bodyPr wrap="none" lIns="45720" tIns="22860" rIns="45720" bIns="22860">
            <a:spAutoFit/>
          </a:bodyPr>
          <a:lstStyle/>
          <a:p>
            <a:r>
              <a:rPr lang="ru-RU" sz="2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Файл с параметрами межатомного потенциала</a:t>
            </a:r>
            <a:endParaRPr lang="ru-RU" sz="2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allAtOnce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7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504" y="555526"/>
            <a:ext cx="11643782" cy="41764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Прямоугольник 4"/>
          <p:cNvSpPr/>
          <p:nvPr/>
        </p:nvSpPr>
        <p:spPr>
          <a:xfrm>
            <a:off x="3527884" y="879562"/>
            <a:ext cx="2757999" cy="276999"/>
          </a:xfrm>
          <a:prstGeom prst="rect">
            <a:avLst/>
          </a:prstGeom>
        </p:spPr>
        <p:txBody>
          <a:bodyPr wrap="none" lIns="45720" tIns="22860" rIns="45720" bIns="22860">
            <a:spAutoFit/>
          </a:bodyPr>
          <a:lstStyle/>
          <a:p>
            <a:r>
              <a:rPr lang="ru-RU" sz="1500" dirty="0" smtClean="0">
                <a:solidFill>
                  <a:schemeClr val="bg1"/>
                </a:solidFill>
              </a:rPr>
              <a:t>ед. измерения (пока не </a:t>
            </a:r>
            <a:r>
              <a:rPr lang="ru-RU" sz="1500" dirty="0">
                <a:solidFill>
                  <a:schemeClr val="bg1"/>
                </a:solidFill>
              </a:rPr>
              <a:t>меняем)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3887924" y="1419622"/>
            <a:ext cx="2057679" cy="276999"/>
          </a:xfrm>
          <a:prstGeom prst="rect">
            <a:avLst/>
          </a:prstGeom>
        </p:spPr>
        <p:txBody>
          <a:bodyPr wrap="none" lIns="45720" tIns="22860" rIns="45720" bIns="22860">
            <a:spAutoFit/>
          </a:bodyPr>
          <a:lstStyle/>
          <a:p>
            <a:r>
              <a:rPr lang="ru-RU" sz="1500" dirty="0" err="1">
                <a:solidFill>
                  <a:schemeClr val="bg1"/>
                </a:solidFill>
              </a:rPr>
              <a:t>файлик</a:t>
            </a:r>
            <a:r>
              <a:rPr lang="ru-RU" sz="1500" dirty="0">
                <a:solidFill>
                  <a:schemeClr val="bg1"/>
                </a:solidFill>
              </a:rPr>
              <a:t> с координатами</a:t>
            </a:r>
          </a:p>
        </p:txBody>
      </p:sp>
      <p:sp>
        <p:nvSpPr>
          <p:cNvPr id="7" name="Прямоугольник 6"/>
          <p:cNvSpPr/>
          <p:nvPr/>
        </p:nvSpPr>
        <p:spPr>
          <a:xfrm>
            <a:off x="5004048" y="1779662"/>
            <a:ext cx="2467150" cy="276999"/>
          </a:xfrm>
          <a:prstGeom prst="rect">
            <a:avLst/>
          </a:prstGeom>
        </p:spPr>
        <p:txBody>
          <a:bodyPr wrap="none" lIns="45720" tIns="22860" rIns="45720" bIns="22860">
            <a:spAutoFit/>
          </a:bodyPr>
          <a:lstStyle/>
          <a:p>
            <a:r>
              <a:rPr lang="ru-RU" sz="1500" dirty="0">
                <a:solidFill>
                  <a:schemeClr val="bg1"/>
                </a:solidFill>
              </a:rPr>
              <a:t>Потенциал </a:t>
            </a:r>
            <a:r>
              <a:rPr lang="ru-RU" sz="1500" dirty="0" smtClean="0">
                <a:solidFill>
                  <a:schemeClr val="bg1"/>
                </a:solidFill>
              </a:rPr>
              <a:t>(тоже не </a:t>
            </a:r>
            <a:r>
              <a:rPr lang="ru-RU" sz="1500" dirty="0">
                <a:solidFill>
                  <a:schemeClr val="bg1"/>
                </a:solidFill>
              </a:rPr>
              <a:t>меняем)</a:t>
            </a:r>
          </a:p>
        </p:txBody>
      </p:sp>
      <p:sp>
        <p:nvSpPr>
          <p:cNvPr id="9" name="Прямоугольник 8"/>
          <p:cNvSpPr/>
          <p:nvPr/>
        </p:nvSpPr>
        <p:spPr>
          <a:xfrm>
            <a:off x="5796136" y="2726799"/>
            <a:ext cx="3238925" cy="276999"/>
          </a:xfrm>
          <a:prstGeom prst="rect">
            <a:avLst/>
          </a:prstGeom>
        </p:spPr>
        <p:txBody>
          <a:bodyPr wrap="square" lIns="45720" tIns="22860" rIns="45720" bIns="22860">
            <a:spAutoFit/>
          </a:bodyPr>
          <a:lstStyle/>
          <a:p>
            <a:r>
              <a:rPr lang="ru-RU" sz="1500" dirty="0" smtClean="0">
                <a:solidFill>
                  <a:schemeClr val="bg1"/>
                </a:solidFill>
              </a:rPr>
              <a:t>макро свойства, которые </a:t>
            </a:r>
            <a:r>
              <a:rPr lang="ru-RU" sz="1500" dirty="0">
                <a:solidFill>
                  <a:schemeClr val="bg1"/>
                </a:solidFill>
              </a:rPr>
              <a:t>выводим</a:t>
            </a:r>
          </a:p>
        </p:txBody>
      </p:sp>
      <p:sp>
        <p:nvSpPr>
          <p:cNvPr id="10" name="Прямоугольник 9"/>
          <p:cNvSpPr/>
          <p:nvPr/>
        </p:nvSpPr>
        <p:spPr>
          <a:xfrm>
            <a:off x="5652120" y="3216047"/>
            <a:ext cx="2808312" cy="507831"/>
          </a:xfrm>
          <a:prstGeom prst="rect">
            <a:avLst/>
          </a:prstGeom>
        </p:spPr>
        <p:txBody>
          <a:bodyPr wrap="square" lIns="45720" tIns="22860" rIns="45720" bIns="22860">
            <a:spAutoFit/>
          </a:bodyPr>
          <a:lstStyle/>
          <a:p>
            <a:r>
              <a:rPr lang="ru-RU" sz="1500" dirty="0">
                <a:solidFill>
                  <a:schemeClr val="bg1"/>
                </a:solidFill>
              </a:rPr>
              <a:t>Записываем </a:t>
            </a:r>
            <a:r>
              <a:rPr lang="en-US" sz="1500" dirty="0" smtClean="0">
                <a:solidFill>
                  <a:schemeClr val="bg1"/>
                </a:solidFill>
              </a:rPr>
              <a:t> </a:t>
            </a:r>
            <a:r>
              <a:rPr lang="ru-RU" sz="1500" dirty="0" smtClean="0">
                <a:solidFill>
                  <a:schemeClr val="bg1"/>
                </a:solidFill>
              </a:rPr>
              <a:t>координаты атомов</a:t>
            </a:r>
          </a:p>
          <a:p>
            <a:r>
              <a:rPr lang="ru-RU" sz="1500" dirty="0" smtClean="0">
                <a:solidFill>
                  <a:schemeClr val="bg1"/>
                </a:solidFill>
              </a:rPr>
              <a:t>для </a:t>
            </a:r>
            <a:r>
              <a:rPr lang="en-US" sz="1500" dirty="0" err="1" smtClean="0">
                <a:solidFill>
                  <a:schemeClr val="bg1"/>
                </a:solidFill>
              </a:rPr>
              <a:t>Atomeye</a:t>
            </a:r>
            <a:r>
              <a:rPr lang="en-US" sz="1500" dirty="0" smtClean="0">
                <a:solidFill>
                  <a:schemeClr val="bg1"/>
                </a:solidFill>
              </a:rPr>
              <a:t> (</a:t>
            </a:r>
            <a:r>
              <a:rPr lang="en-US" sz="1500" dirty="0" err="1" smtClean="0">
                <a:solidFill>
                  <a:schemeClr val="bg1"/>
                </a:solidFill>
              </a:rPr>
              <a:t>cfg</a:t>
            </a:r>
            <a:r>
              <a:rPr lang="en-US" sz="1500" dirty="0" smtClean="0">
                <a:solidFill>
                  <a:schemeClr val="bg1"/>
                </a:solidFill>
              </a:rPr>
              <a:t>) </a:t>
            </a:r>
            <a:r>
              <a:rPr lang="ru-RU" sz="1500" dirty="0" smtClean="0">
                <a:solidFill>
                  <a:schemeClr val="bg1"/>
                </a:solidFill>
              </a:rPr>
              <a:t>и </a:t>
            </a:r>
            <a:r>
              <a:rPr lang="en-US" sz="1500" dirty="0" err="1" smtClean="0">
                <a:solidFill>
                  <a:schemeClr val="bg1"/>
                </a:solidFill>
              </a:rPr>
              <a:t>Ovito</a:t>
            </a:r>
            <a:r>
              <a:rPr lang="en-US" sz="1500" dirty="0" smtClean="0">
                <a:solidFill>
                  <a:schemeClr val="bg1"/>
                </a:solidFill>
              </a:rPr>
              <a:t> (pos)</a:t>
            </a:r>
            <a:r>
              <a:rPr lang="ru-RU" sz="1500" dirty="0" smtClean="0">
                <a:solidFill>
                  <a:schemeClr val="bg1"/>
                </a:solidFill>
              </a:rPr>
              <a:t> </a:t>
            </a:r>
            <a:endParaRPr lang="ru-RU" sz="1500" dirty="0">
              <a:solidFill>
                <a:schemeClr val="bg1"/>
              </a:solidFill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4317049" y="3936127"/>
            <a:ext cx="3855351" cy="507831"/>
          </a:xfrm>
          <a:prstGeom prst="rect">
            <a:avLst/>
          </a:prstGeom>
        </p:spPr>
        <p:txBody>
          <a:bodyPr wrap="none" lIns="45720" tIns="22860" rIns="45720" bIns="22860">
            <a:spAutoFit/>
          </a:bodyPr>
          <a:lstStyle/>
          <a:p>
            <a:r>
              <a:rPr lang="ru-RU" sz="1500" dirty="0">
                <a:solidFill>
                  <a:schemeClr val="bg1"/>
                </a:solidFill>
              </a:rPr>
              <a:t>е</a:t>
            </a:r>
            <a:r>
              <a:rPr lang="ru-RU" sz="1500" dirty="0" smtClean="0">
                <a:solidFill>
                  <a:schemeClr val="bg1"/>
                </a:solidFill>
              </a:rPr>
              <a:t>динственная </a:t>
            </a:r>
            <a:r>
              <a:rPr lang="ru-RU" sz="1500" dirty="0">
                <a:solidFill>
                  <a:schemeClr val="bg1"/>
                </a:solidFill>
              </a:rPr>
              <a:t>команда, которая что-то делает</a:t>
            </a:r>
          </a:p>
          <a:p>
            <a:r>
              <a:rPr lang="ru-RU" sz="1500" dirty="0">
                <a:solidFill>
                  <a:schemeClr val="bg1"/>
                </a:solidFill>
              </a:rPr>
              <a:t>(термостат на 1000 К) </a:t>
            </a:r>
          </a:p>
        </p:txBody>
      </p:sp>
      <p:sp>
        <p:nvSpPr>
          <p:cNvPr id="12" name="Прямоугольник 11"/>
          <p:cNvSpPr/>
          <p:nvPr/>
        </p:nvSpPr>
        <p:spPr>
          <a:xfrm>
            <a:off x="4319972" y="3734911"/>
            <a:ext cx="4378122" cy="276999"/>
          </a:xfrm>
          <a:prstGeom prst="rect">
            <a:avLst/>
          </a:prstGeom>
        </p:spPr>
        <p:txBody>
          <a:bodyPr wrap="none" lIns="45720" tIns="22860" rIns="45720" bIns="22860">
            <a:spAutoFit/>
          </a:bodyPr>
          <a:lstStyle/>
          <a:p>
            <a:r>
              <a:rPr lang="ru-RU" sz="1500" dirty="0">
                <a:solidFill>
                  <a:schemeClr val="bg1"/>
                </a:solidFill>
              </a:rPr>
              <a:t>шаг численного интегрирования (у нас </a:t>
            </a:r>
            <a:r>
              <a:rPr lang="ru-RU" sz="1500" dirty="0" err="1" smtClean="0">
                <a:solidFill>
                  <a:schemeClr val="bg1"/>
                </a:solidFill>
              </a:rPr>
              <a:t>фс</a:t>
            </a:r>
            <a:r>
              <a:rPr lang="ru-RU" sz="1500" dirty="0" smtClean="0">
                <a:solidFill>
                  <a:schemeClr val="bg1"/>
                </a:solidFill>
              </a:rPr>
              <a:t> – см </a:t>
            </a:r>
            <a:r>
              <a:rPr lang="en-US" sz="1500" dirty="0" smtClean="0">
                <a:solidFill>
                  <a:schemeClr val="bg1"/>
                </a:solidFill>
              </a:rPr>
              <a:t>units</a:t>
            </a:r>
            <a:r>
              <a:rPr lang="ru-RU" sz="1500" dirty="0" smtClean="0">
                <a:solidFill>
                  <a:schemeClr val="bg1"/>
                </a:solidFill>
              </a:rPr>
              <a:t>)</a:t>
            </a:r>
            <a:endParaRPr lang="ru-RU" sz="1500" dirty="0">
              <a:solidFill>
                <a:schemeClr val="bg1"/>
              </a:solidFill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287524" y="26790"/>
            <a:ext cx="1355499" cy="384721"/>
          </a:xfrm>
          <a:prstGeom prst="rect">
            <a:avLst/>
          </a:prstGeom>
        </p:spPr>
        <p:txBody>
          <a:bodyPr wrap="none" lIns="45720" tIns="22860" rIns="45720" bIns="22860">
            <a:spAutoFit/>
          </a:bodyPr>
          <a:lstStyle/>
          <a:p>
            <a:r>
              <a:rPr lang="en-US" sz="2200" dirty="0"/>
              <a:t>“</a:t>
            </a:r>
            <a:r>
              <a:rPr lang="ru-RU" sz="2200" dirty="0" err="1"/>
              <a:t>Ин-файл</a:t>
            </a:r>
            <a:r>
              <a:rPr lang="en-US" sz="2200" dirty="0"/>
              <a:t>”</a:t>
            </a:r>
            <a:endParaRPr lang="ru-RU" sz="2200" dirty="0"/>
          </a:p>
        </p:txBody>
      </p:sp>
      <p:sp>
        <p:nvSpPr>
          <p:cNvPr id="15" name="Прямоугольник 14"/>
          <p:cNvSpPr/>
          <p:nvPr/>
        </p:nvSpPr>
        <p:spPr>
          <a:xfrm>
            <a:off x="1691680" y="51470"/>
            <a:ext cx="9001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/>
            <a:r>
              <a:rPr lang="ru-RU" dirty="0" smtClean="0"/>
              <a:t>!!! зеркало: </a:t>
            </a:r>
            <a:r>
              <a:rPr lang="sv-SE" dirty="0" smtClean="0">
                <a:hlinkClick r:id="rId3"/>
              </a:rPr>
              <a:t>https://guriang.unpad.ac.id/hpc/lammpsdoc/commands_list.html</a:t>
            </a:r>
            <a:r>
              <a:rPr lang="sv-SE" dirty="0" smtClean="0"/>
              <a:t>  </a:t>
            </a:r>
          </a:p>
        </p:txBody>
      </p:sp>
      <p:sp>
        <p:nvSpPr>
          <p:cNvPr id="16" name="Прямоугольник 15"/>
          <p:cNvSpPr/>
          <p:nvPr/>
        </p:nvSpPr>
        <p:spPr>
          <a:xfrm>
            <a:off x="2928345" y="4371950"/>
            <a:ext cx="5820119" cy="276999"/>
          </a:xfrm>
          <a:prstGeom prst="rect">
            <a:avLst/>
          </a:prstGeom>
        </p:spPr>
        <p:txBody>
          <a:bodyPr wrap="none" lIns="45720" tIns="22860" rIns="45720" bIns="22860">
            <a:spAutoFit/>
          </a:bodyPr>
          <a:lstStyle/>
          <a:p>
            <a:r>
              <a:rPr lang="ru-RU" sz="1500" dirty="0" smtClean="0">
                <a:solidFill>
                  <a:schemeClr val="bg1"/>
                </a:solidFill>
              </a:rPr>
              <a:t>Просим провести расчет на 10000 шагов (шаг у нас 0.1 </a:t>
            </a:r>
            <a:r>
              <a:rPr lang="ru-RU" sz="1500" dirty="0" err="1" smtClean="0">
                <a:solidFill>
                  <a:schemeClr val="bg1"/>
                </a:solidFill>
              </a:rPr>
              <a:t>фс</a:t>
            </a:r>
            <a:r>
              <a:rPr lang="ru-RU" sz="1500" dirty="0" smtClean="0">
                <a:solidFill>
                  <a:schemeClr val="bg1"/>
                </a:solidFill>
              </a:rPr>
              <a:t>, т.е. 1000 </a:t>
            </a:r>
            <a:r>
              <a:rPr lang="ru-RU" sz="1500" dirty="0" err="1" smtClean="0">
                <a:solidFill>
                  <a:schemeClr val="bg1"/>
                </a:solidFill>
              </a:rPr>
              <a:t>фс</a:t>
            </a:r>
            <a:r>
              <a:rPr lang="ru-RU" sz="1500" dirty="0" smtClean="0">
                <a:solidFill>
                  <a:schemeClr val="bg1"/>
                </a:solidFill>
              </a:rPr>
              <a:t>)</a:t>
            </a:r>
            <a:endParaRPr lang="ru-RU" sz="1500" dirty="0">
              <a:solidFill>
                <a:schemeClr val="bg1"/>
              </a:solidFill>
            </a:endParaRPr>
          </a:p>
        </p:txBody>
      </p:sp>
      <p:sp>
        <p:nvSpPr>
          <p:cNvPr id="17" name="Прямоугольник 16"/>
          <p:cNvSpPr/>
          <p:nvPr/>
        </p:nvSpPr>
        <p:spPr>
          <a:xfrm>
            <a:off x="3542193" y="1059582"/>
            <a:ext cx="5507213" cy="276999"/>
          </a:xfrm>
          <a:prstGeom prst="rect">
            <a:avLst/>
          </a:prstGeom>
        </p:spPr>
        <p:txBody>
          <a:bodyPr wrap="none" lIns="45720" tIns="22860" rIns="45720" bIns="22860">
            <a:spAutoFit/>
          </a:bodyPr>
          <a:lstStyle/>
          <a:p>
            <a:r>
              <a:rPr lang="ru-RU" sz="1500" dirty="0" smtClean="0">
                <a:solidFill>
                  <a:schemeClr val="bg1"/>
                </a:solidFill>
              </a:rPr>
              <a:t>формат, в котором будут записаны координаты атомов в </a:t>
            </a:r>
            <a:r>
              <a:rPr lang="en-US" sz="1500" dirty="0" smtClean="0">
                <a:solidFill>
                  <a:schemeClr val="bg1"/>
                </a:solidFill>
              </a:rPr>
              <a:t>C60.data</a:t>
            </a:r>
            <a:r>
              <a:rPr lang="ru-RU" sz="1500" dirty="0" smtClean="0">
                <a:solidFill>
                  <a:schemeClr val="bg1"/>
                </a:solidFill>
              </a:rPr>
              <a:t> </a:t>
            </a:r>
            <a:endParaRPr lang="ru-RU" sz="15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0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0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0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20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allAtOnce"/>
      <p:bldP spid="6" grpId="0" build="allAtOnce"/>
      <p:bldP spid="7" grpId="0" build="allAtOnce"/>
      <p:bldP spid="9" grpId="0" build="allAtOnce"/>
      <p:bldP spid="10" grpId="0" build="allAtOnce"/>
      <p:bldP spid="11" grpId="0" build="allAtOnce"/>
      <p:bldP spid="12" grpId="0" build="allAtOnce"/>
      <p:bldP spid="15" grpId="0" build="allAtOnce"/>
      <p:bldP spid="16" grpId="0" build="allAtOnce"/>
      <p:bldP spid="17" grpId="0" build="allAtOnce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Заголовок 1"/>
          <p:cNvSpPr txBox="1">
            <a:spLocks/>
          </p:cNvSpPr>
          <p:nvPr/>
        </p:nvSpPr>
        <p:spPr>
          <a:xfrm>
            <a:off x="457200" y="1858516"/>
            <a:ext cx="8229600" cy="857250"/>
          </a:xfrm>
          <a:prstGeom prst="rect">
            <a:avLst/>
          </a:prstGeom>
        </p:spPr>
        <p:txBody>
          <a:bodyPr spcFirstLastPara="1" vert="horz" wrap="square" lIns="87905" tIns="87905" rIns="87905" bIns="87905" rtlCol="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2800"/>
              <a:buFontTx/>
              <a:buNone/>
              <a:tabLst/>
              <a:defRPr/>
            </a:pPr>
            <a:r>
              <a:rPr kumimoji="0" lang="ru-RU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Задание </a:t>
            </a:r>
            <a:r>
              <a:rPr kumimoji="0" lang="ru-RU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2</a:t>
            </a:r>
          </a:p>
          <a:p>
            <a:pPr lvl="0" algn="ctr">
              <a:buSzPts val="2800"/>
              <a:defRPr/>
            </a:pPr>
            <a:r>
              <a:rPr lang="en-US" sz="2400" dirty="0" smtClean="0"/>
              <a:t>Workshop/task</a:t>
            </a:r>
            <a:r>
              <a:rPr lang="ru-RU" sz="2400" dirty="0" smtClean="0"/>
              <a:t>2 и </a:t>
            </a:r>
            <a:r>
              <a:rPr lang="en-US" sz="2400" dirty="0" smtClean="0"/>
              <a:t>task2_fixes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7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504" y="555526"/>
            <a:ext cx="11643782" cy="41764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Прямоугольник 10"/>
          <p:cNvSpPr/>
          <p:nvPr/>
        </p:nvSpPr>
        <p:spPr>
          <a:xfrm>
            <a:off x="4067944" y="3867894"/>
            <a:ext cx="5127237" cy="661720"/>
          </a:xfrm>
          <a:prstGeom prst="rect">
            <a:avLst/>
          </a:prstGeom>
        </p:spPr>
        <p:txBody>
          <a:bodyPr wrap="none" lIns="45720" tIns="22860" rIns="45720" bIns="22860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</a:rPr>
              <a:t>е</a:t>
            </a:r>
            <a:r>
              <a:rPr lang="ru-RU" sz="2000" dirty="0" smtClean="0">
                <a:solidFill>
                  <a:schemeClr val="bg1"/>
                </a:solidFill>
              </a:rPr>
              <a:t>динственная </a:t>
            </a:r>
            <a:r>
              <a:rPr lang="ru-RU" sz="2000" dirty="0">
                <a:solidFill>
                  <a:schemeClr val="bg1"/>
                </a:solidFill>
              </a:rPr>
              <a:t>команда, которая что-то делает</a:t>
            </a:r>
          </a:p>
          <a:p>
            <a:r>
              <a:rPr lang="ru-RU" sz="2000" dirty="0">
                <a:solidFill>
                  <a:schemeClr val="bg1"/>
                </a:solidFill>
              </a:rPr>
              <a:t>(термостат на 1000 К) </a:t>
            </a:r>
          </a:p>
        </p:txBody>
      </p:sp>
      <p:sp>
        <p:nvSpPr>
          <p:cNvPr id="14" name="Прямоугольник 13"/>
          <p:cNvSpPr/>
          <p:nvPr/>
        </p:nvSpPr>
        <p:spPr>
          <a:xfrm>
            <a:off x="287524" y="26790"/>
            <a:ext cx="1355499" cy="384721"/>
          </a:xfrm>
          <a:prstGeom prst="rect">
            <a:avLst/>
          </a:prstGeom>
        </p:spPr>
        <p:txBody>
          <a:bodyPr wrap="none" lIns="45720" tIns="22860" rIns="45720" bIns="22860">
            <a:spAutoFit/>
          </a:bodyPr>
          <a:lstStyle/>
          <a:p>
            <a:r>
              <a:rPr lang="en-US" sz="2200" dirty="0"/>
              <a:t>“</a:t>
            </a:r>
            <a:r>
              <a:rPr lang="ru-RU" sz="2200" dirty="0" err="1"/>
              <a:t>Ин-файл</a:t>
            </a:r>
            <a:r>
              <a:rPr lang="en-US" sz="2200" dirty="0"/>
              <a:t>”</a:t>
            </a:r>
            <a:endParaRPr lang="ru-RU" sz="2200" dirty="0"/>
          </a:p>
        </p:txBody>
      </p:sp>
      <p:sp>
        <p:nvSpPr>
          <p:cNvPr id="15" name="Прямоугольник 14"/>
          <p:cNvSpPr/>
          <p:nvPr/>
        </p:nvSpPr>
        <p:spPr>
          <a:xfrm>
            <a:off x="1691680" y="51470"/>
            <a:ext cx="9001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/>
            <a:r>
              <a:rPr lang="ru-RU" dirty="0" smtClean="0"/>
              <a:t>!!! зеркало: </a:t>
            </a:r>
            <a:r>
              <a:rPr lang="sv-SE" dirty="0" smtClean="0">
                <a:hlinkClick r:id="rId3"/>
              </a:rPr>
              <a:t>https://guriang.unpad.ac.id/hpc/lammpsdoc/commands_list.html</a:t>
            </a:r>
            <a:r>
              <a:rPr lang="sv-SE" dirty="0" smtClean="0"/>
              <a:t>  </a:t>
            </a:r>
          </a:p>
        </p:txBody>
      </p:sp>
      <p:cxnSp>
        <p:nvCxnSpPr>
          <p:cNvPr id="19" name="Прямая соединительная линия 18"/>
          <p:cNvCxnSpPr/>
          <p:nvPr/>
        </p:nvCxnSpPr>
        <p:spPr>
          <a:xfrm>
            <a:off x="179512" y="4299942"/>
            <a:ext cx="3816424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323528" y="557267"/>
            <a:ext cx="9001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“fix” is any operation that is applied to the system during </a:t>
            </a:r>
            <a:r>
              <a:rPr lang="en-US" dirty="0" err="1" smtClean="0"/>
              <a:t>timestepping</a:t>
            </a:r>
            <a:r>
              <a:rPr lang="en-US" dirty="0" smtClean="0"/>
              <a:t> or minimization</a:t>
            </a:r>
            <a:endParaRPr lang="ru-RU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323528" y="123478"/>
            <a:ext cx="4707764" cy="384721"/>
          </a:xfrm>
          <a:prstGeom prst="rect">
            <a:avLst/>
          </a:prstGeom>
        </p:spPr>
        <p:txBody>
          <a:bodyPr wrap="none" lIns="45720" tIns="22860" rIns="45720" bIns="22860">
            <a:spAutoFit/>
          </a:bodyPr>
          <a:lstStyle/>
          <a:p>
            <a:r>
              <a:rPr lang="en-US" sz="2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Fix</a:t>
            </a:r>
            <a:r>
              <a:rPr lang="ru-RU" sz="2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(внешние воздействия на систему)</a:t>
            </a:r>
            <a:r>
              <a:rPr lang="en-US" sz="2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ru-RU" sz="2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35496" y="2024717"/>
            <a:ext cx="4104456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dirty="0" err="1" smtClean="0"/>
              <a:t>Термостатирование</a:t>
            </a:r>
            <a:r>
              <a:rPr lang="ru-RU" sz="1400" dirty="0" smtClean="0"/>
              <a:t>:</a:t>
            </a:r>
            <a:r>
              <a:rPr lang="en-US" sz="1400" dirty="0" smtClean="0"/>
              <a:t> fix </a:t>
            </a:r>
            <a:r>
              <a:rPr lang="en-US" sz="1400" dirty="0" err="1" smtClean="0"/>
              <a:t>nvt</a:t>
            </a:r>
            <a:r>
              <a:rPr lang="en-US" sz="1400" dirty="0" smtClean="0"/>
              <a:t> </a:t>
            </a:r>
          </a:p>
          <a:p>
            <a:endParaRPr lang="ru-RU" sz="1400" dirty="0" smtClean="0"/>
          </a:p>
          <a:p>
            <a:r>
              <a:rPr lang="ru-RU" sz="1400" dirty="0" err="1" smtClean="0"/>
              <a:t>Баростатирование</a:t>
            </a:r>
            <a:r>
              <a:rPr lang="ru-RU" sz="1400" dirty="0" smtClean="0"/>
              <a:t>:</a:t>
            </a:r>
            <a:r>
              <a:rPr lang="en-US" sz="1400" dirty="0" smtClean="0"/>
              <a:t> fix </a:t>
            </a:r>
            <a:r>
              <a:rPr lang="en-US" sz="1400" dirty="0" err="1" smtClean="0"/>
              <a:t>npt</a:t>
            </a:r>
            <a:endParaRPr lang="ru-RU" sz="1400" dirty="0" smtClean="0"/>
          </a:p>
          <a:p>
            <a:endParaRPr lang="ru-RU" sz="1400" dirty="0" smtClean="0"/>
          </a:p>
          <a:p>
            <a:r>
              <a:rPr lang="ru-RU" sz="1400" dirty="0" smtClean="0"/>
              <a:t>Сохранение полной энергии системы: </a:t>
            </a:r>
            <a:r>
              <a:rPr lang="en-US" sz="1400" dirty="0" smtClean="0"/>
              <a:t>fix </a:t>
            </a:r>
            <a:r>
              <a:rPr lang="en-US" sz="1400" dirty="0" err="1" smtClean="0"/>
              <a:t>nve</a:t>
            </a:r>
            <a:r>
              <a:rPr lang="en-US" sz="1400" dirty="0" smtClean="0"/>
              <a:t> </a:t>
            </a:r>
            <a:endParaRPr lang="ru-RU" sz="1400" dirty="0" smtClean="0"/>
          </a:p>
          <a:p>
            <a:endParaRPr lang="ru-RU" sz="1400" dirty="0" smtClean="0"/>
          </a:p>
          <a:p>
            <a:r>
              <a:rPr lang="ru-RU" sz="1400" dirty="0" smtClean="0"/>
              <a:t>Приложение внешней силы:</a:t>
            </a:r>
            <a:r>
              <a:rPr lang="en-US" sz="1400" dirty="0" smtClean="0"/>
              <a:t> fix </a:t>
            </a:r>
            <a:r>
              <a:rPr lang="en-US" sz="1400" dirty="0" err="1" smtClean="0"/>
              <a:t>addforce</a:t>
            </a:r>
            <a:endParaRPr lang="ru-RU" sz="1400" dirty="0" smtClean="0"/>
          </a:p>
          <a:p>
            <a:r>
              <a:rPr lang="ru-RU" sz="1400" dirty="0" smtClean="0"/>
              <a:t>                                                       </a:t>
            </a:r>
            <a:r>
              <a:rPr lang="en-US" sz="1400" dirty="0" smtClean="0"/>
              <a:t> fix </a:t>
            </a:r>
            <a:r>
              <a:rPr lang="en-US" sz="1400" dirty="0" err="1" smtClean="0"/>
              <a:t>setforce</a:t>
            </a:r>
            <a:endParaRPr lang="en-US" sz="1400" dirty="0" smtClean="0"/>
          </a:p>
          <a:p>
            <a:r>
              <a:rPr lang="ru-RU" sz="1400" dirty="0" smtClean="0"/>
              <a:t>Ограничения на перемещение: </a:t>
            </a:r>
            <a:r>
              <a:rPr lang="en-US" sz="1400" dirty="0" smtClean="0"/>
              <a:t>wall/reflect </a:t>
            </a:r>
            <a:endParaRPr lang="ru-RU" sz="1400" dirty="0" smtClean="0"/>
          </a:p>
          <a:p>
            <a:endParaRPr lang="ru-RU" sz="1400" dirty="0" smtClean="0"/>
          </a:p>
          <a:p>
            <a:r>
              <a:rPr lang="ru-RU" sz="1400" dirty="0" smtClean="0"/>
              <a:t>Изменение размера расчетной ячейки: </a:t>
            </a:r>
            <a:r>
              <a:rPr lang="en-US" sz="1400" dirty="0" smtClean="0"/>
              <a:t>fix deform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611560" y="1203598"/>
            <a:ext cx="45329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Fix    ID    GROUP    TYPE    PARAMETERS(many)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611560" y="1563638"/>
            <a:ext cx="44530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fix     1       all            </a:t>
            </a:r>
            <a:r>
              <a:rPr lang="en-US" dirty="0" err="1" smtClean="0"/>
              <a:t>nvt</a:t>
            </a:r>
            <a:r>
              <a:rPr lang="en-US" dirty="0" smtClean="0"/>
              <a:t>      temp 1000 1000 10</a:t>
            </a:r>
            <a:endParaRPr lang="ru-RU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3851920" y="4774168"/>
            <a:ext cx="63184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hlinkClick r:id="rId2"/>
              </a:rPr>
              <a:t>https://guriang.unpad.ac.id/hpc/lammpsdoc/fixes.html</a:t>
            </a:r>
            <a:r>
              <a:rPr lang="en-US" dirty="0" smtClean="0"/>
              <a:t> </a:t>
            </a:r>
            <a:endParaRPr lang="ru-RU" dirty="0"/>
          </a:p>
        </p:txBody>
      </p:sp>
      <p:pic>
        <p:nvPicPr>
          <p:cNvPr id="3074" name="Picture 2" descr="D:\YandexDisk\mipt\Интенсив_МД24\Материалы_LAMMPS\force.gif"/>
          <p:cNvPicPr>
            <a:picLocks noChangeAspect="1" noChangeArrowheads="1" noCrop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496" y="843558"/>
            <a:ext cx="2438400" cy="2438400"/>
          </a:xfrm>
          <a:prstGeom prst="rect">
            <a:avLst/>
          </a:prstGeom>
          <a:noFill/>
        </p:spPr>
      </p:pic>
      <p:pic>
        <p:nvPicPr>
          <p:cNvPr id="3075" name="Picture 3" descr="D:\YandexDisk\mipt\Интенсив_МД24\Материалы_LAMMPS\wall.gif"/>
          <p:cNvPicPr>
            <a:picLocks noChangeAspect="1" noChangeArrowheads="1" noCrop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368" y="843558"/>
            <a:ext cx="2438400" cy="24384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000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0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000"/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  <p:bldP spid="6" grpId="0" build="allAtOnce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323528" y="557267"/>
            <a:ext cx="9001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“fix” is any operation that is applied to the system during </a:t>
            </a:r>
            <a:r>
              <a:rPr lang="en-US" dirty="0" err="1" smtClean="0"/>
              <a:t>timestepping</a:t>
            </a:r>
            <a:r>
              <a:rPr lang="en-US" dirty="0" smtClean="0"/>
              <a:t> or minimization</a:t>
            </a:r>
            <a:endParaRPr lang="ru-RU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323528" y="123478"/>
            <a:ext cx="4707764" cy="384721"/>
          </a:xfrm>
          <a:prstGeom prst="rect">
            <a:avLst/>
          </a:prstGeom>
        </p:spPr>
        <p:txBody>
          <a:bodyPr wrap="none" lIns="45720" tIns="22860" rIns="45720" bIns="22860">
            <a:spAutoFit/>
          </a:bodyPr>
          <a:lstStyle/>
          <a:p>
            <a:r>
              <a:rPr lang="en-US" sz="2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Fix</a:t>
            </a:r>
            <a:r>
              <a:rPr lang="ru-RU" sz="2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(внешние воздействия на систему)</a:t>
            </a:r>
            <a:r>
              <a:rPr lang="en-US" sz="2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ru-RU" sz="2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35496" y="2024717"/>
            <a:ext cx="4104456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dirty="0" err="1" smtClean="0"/>
              <a:t>Термостатирование</a:t>
            </a:r>
            <a:r>
              <a:rPr lang="ru-RU" sz="1400" dirty="0" smtClean="0"/>
              <a:t>:</a:t>
            </a:r>
            <a:r>
              <a:rPr lang="en-US" sz="1400" dirty="0" smtClean="0"/>
              <a:t> fix </a:t>
            </a:r>
            <a:r>
              <a:rPr lang="en-US" sz="1400" dirty="0" err="1" smtClean="0"/>
              <a:t>nvt</a:t>
            </a:r>
            <a:r>
              <a:rPr lang="en-US" sz="1400" dirty="0" smtClean="0"/>
              <a:t> </a:t>
            </a:r>
          </a:p>
          <a:p>
            <a:endParaRPr lang="ru-RU" sz="1400" dirty="0" smtClean="0"/>
          </a:p>
          <a:p>
            <a:r>
              <a:rPr lang="ru-RU" sz="1400" dirty="0" err="1" smtClean="0"/>
              <a:t>Баростатирование</a:t>
            </a:r>
            <a:r>
              <a:rPr lang="ru-RU" sz="1400" dirty="0" smtClean="0"/>
              <a:t>:</a:t>
            </a:r>
            <a:r>
              <a:rPr lang="en-US" sz="1400" dirty="0" smtClean="0"/>
              <a:t> fix </a:t>
            </a:r>
            <a:r>
              <a:rPr lang="en-US" sz="1400" dirty="0" err="1" smtClean="0"/>
              <a:t>npt</a:t>
            </a:r>
            <a:endParaRPr lang="ru-RU" sz="1400" dirty="0" smtClean="0"/>
          </a:p>
          <a:p>
            <a:endParaRPr lang="ru-RU" sz="1400" dirty="0" smtClean="0"/>
          </a:p>
          <a:p>
            <a:r>
              <a:rPr lang="ru-RU" sz="1400" dirty="0" smtClean="0"/>
              <a:t>Сохранение полной энергии системы: </a:t>
            </a:r>
            <a:r>
              <a:rPr lang="en-US" sz="1400" dirty="0" smtClean="0"/>
              <a:t>fix </a:t>
            </a:r>
            <a:r>
              <a:rPr lang="en-US" sz="1400" dirty="0" err="1" smtClean="0"/>
              <a:t>nve</a:t>
            </a:r>
            <a:r>
              <a:rPr lang="en-US" sz="1400" dirty="0" smtClean="0"/>
              <a:t> </a:t>
            </a:r>
            <a:endParaRPr lang="ru-RU" sz="1400" dirty="0" smtClean="0"/>
          </a:p>
          <a:p>
            <a:endParaRPr lang="ru-RU" sz="1400" dirty="0" smtClean="0"/>
          </a:p>
          <a:p>
            <a:r>
              <a:rPr lang="ru-RU" sz="1400" dirty="0" smtClean="0"/>
              <a:t>Приложение внешней силы:</a:t>
            </a:r>
            <a:r>
              <a:rPr lang="en-US" sz="1400" dirty="0" smtClean="0"/>
              <a:t> fix </a:t>
            </a:r>
            <a:r>
              <a:rPr lang="en-US" sz="1400" dirty="0" err="1" smtClean="0"/>
              <a:t>addforce</a:t>
            </a:r>
            <a:endParaRPr lang="ru-RU" sz="1400" dirty="0" smtClean="0"/>
          </a:p>
          <a:p>
            <a:r>
              <a:rPr lang="ru-RU" sz="1400" dirty="0" smtClean="0"/>
              <a:t>                                                       </a:t>
            </a:r>
            <a:r>
              <a:rPr lang="en-US" sz="1400" dirty="0" smtClean="0"/>
              <a:t> fix </a:t>
            </a:r>
            <a:r>
              <a:rPr lang="en-US" sz="1400" dirty="0" err="1" smtClean="0"/>
              <a:t>setforce</a:t>
            </a:r>
            <a:endParaRPr lang="en-US" sz="1400" dirty="0" smtClean="0"/>
          </a:p>
          <a:p>
            <a:r>
              <a:rPr lang="ru-RU" sz="1400" dirty="0" smtClean="0"/>
              <a:t>Ограничения на перемещение: </a:t>
            </a:r>
            <a:r>
              <a:rPr lang="en-US" sz="1400" dirty="0" smtClean="0"/>
              <a:t>wall/reflect </a:t>
            </a:r>
            <a:endParaRPr lang="ru-RU" sz="1400" dirty="0" smtClean="0"/>
          </a:p>
          <a:p>
            <a:endParaRPr lang="ru-RU" sz="1400" dirty="0" smtClean="0"/>
          </a:p>
          <a:p>
            <a:r>
              <a:rPr lang="ru-RU" sz="1400" dirty="0" smtClean="0"/>
              <a:t>Изменение размера расчетной ячейки: </a:t>
            </a:r>
            <a:r>
              <a:rPr lang="en-US" sz="1400" dirty="0" smtClean="0"/>
              <a:t>fix deform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611560" y="1203598"/>
            <a:ext cx="45329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Fix    ID    GROUP    TYPE    PARAMETETS(many)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611560" y="1563638"/>
            <a:ext cx="44530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fix     1       all            </a:t>
            </a:r>
            <a:r>
              <a:rPr lang="en-US" dirty="0" err="1" smtClean="0"/>
              <a:t>nvt</a:t>
            </a:r>
            <a:r>
              <a:rPr lang="en-US" dirty="0" smtClean="0"/>
              <a:t>      temp 1000 1000 10</a:t>
            </a:r>
            <a:endParaRPr lang="ru-RU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3851920" y="4774168"/>
            <a:ext cx="63184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hlinkClick r:id="rId2"/>
              </a:rPr>
              <a:t>https://guriang.unpad.ac.id/hpc/lammpsdoc/fixes.html</a:t>
            </a:r>
            <a:r>
              <a:rPr lang="en-US" dirty="0" smtClean="0"/>
              <a:t> </a:t>
            </a:r>
            <a:endParaRPr lang="ru-RU" dirty="0"/>
          </a:p>
        </p:txBody>
      </p:sp>
      <p:sp>
        <p:nvSpPr>
          <p:cNvPr id="11" name="Прямоугольник 10"/>
          <p:cNvSpPr/>
          <p:nvPr/>
        </p:nvSpPr>
        <p:spPr>
          <a:xfrm>
            <a:off x="4662264" y="1980585"/>
            <a:ext cx="660648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fix 1 </a:t>
            </a:r>
            <a:r>
              <a:rPr lang="en-US" sz="1400" dirty="0" smtClean="0">
                <a:solidFill>
                  <a:schemeClr val="accent6">
                    <a:lumMod val="75000"/>
                  </a:schemeClr>
                </a:solidFill>
              </a:rPr>
              <a:t>all</a:t>
            </a:r>
            <a:r>
              <a:rPr lang="en-US" sz="1400" dirty="0" smtClean="0"/>
              <a:t> </a:t>
            </a:r>
            <a:r>
              <a:rPr lang="en-US" sz="1400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nvt</a:t>
            </a:r>
            <a:r>
              <a:rPr lang="en-US" sz="1400" dirty="0" smtClean="0"/>
              <a:t> temp 300 1000 5</a:t>
            </a:r>
            <a:endParaRPr lang="ru-RU" sz="1400" dirty="0" smtClean="0"/>
          </a:p>
          <a:p>
            <a:endParaRPr lang="en-US" sz="1400" dirty="0" smtClean="0"/>
          </a:p>
          <a:p>
            <a:r>
              <a:rPr lang="en-US" sz="1400" dirty="0" smtClean="0"/>
              <a:t>fix 2 </a:t>
            </a:r>
            <a:r>
              <a:rPr lang="en-US" sz="1400" dirty="0" smtClean="0">
                <a:solidFill>
                  <a:schemeClr val="accent6">
                    <a:lumMod val="75000"/>
                  </a:schemeClr>
                </a:solidFill>
              </a:rPr>
              <a:t>all</a:t>
            </a:r>
            <a:r>
              <a:rPr lang="en-US" sz="1400" dirty="0" smtClean="0"/>
              <a:t> </a:t>
            </a:r>
            <a:r>
              <a:rPr lang="en-US" sz="1400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npt</a:t>
            </a:r>
            <a:r>
              <a:rPr lang="en-US" sz="1400" dirty="0" smtClean="0"/>
              <a:t> temp 1000 1000 0.02 x 0.0 0.0 0.2 y 0.0 0.0 0.2</a:t>
            </a:r>
          </a:p>
          <a:p>
            <a:endParaRPr lang="en-US" sz="1400" dirty="0" smtClean="0"/>
          </a:p>
          <a:p>
            <a:r>
              <a:rPr lang="en-US" sz="1400" dirty="0" smtClean="0"/>
              <a:t>fix 3 </a:t>
            </a:r>
            <a:r>
              <a:rPr lang="en-US" sz="1400" dirty="0" smtClean="0">
                <a:solidFill>
                  <a:schemeClr val="accent6">
                    <a:lumMod val="75000"/>
                  </a:schemeClr>
                </a:solidFill>
              </a:rPr>
              <a:t>all</a:t>
            </a:r>
            <a:r>
              <a:rPr lang="en-US" sz="1400" dirty="0" smtClean="0"/>
              <a:t> </a:t>
            </a:r>
            <a:r>
              <a:rPr lang="en-US" sz="1400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nve</a:t>
            </a:r>
            <a:endParaRPr lang="en-US" sz="1400" dirty="0" smtClean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endParaRPr lang="en-US" sz="1400" dirty="0" smtClean="0"/>
          </a:p>
        </p:txBody>
      </p:sp>
      <p:sp>
        <p:nvSpPr>
          <p:cNvPr id="12" name="Прямоугольник 11"/>
          <p:cNvSpPr/>
          <p:nvPr/>
        </p:nvSpPr>
        <p:spPr>
          <a:xfrm>
            <a:off x="611560" y="1203598"/>
            <a:ext cx="45329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Fix    ID    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GROUP</a:t>
            </a:r>
            <a:r>
              <a:rPr lang="en-US" dirty="0" smtClean="0"/>
              <a:t>    </a:t>
            </a:r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TYPE</a:t>
            </a:r>
            <a:r>
              <a:rPr lang="en-US" dirty="0" smtClean="0"/>
              <a:t>    PARAMETETS(many)</a:t>
            </a:r>
          </a:p>
        </p:txBody>
      </p:sp>
      <p:sp>
        <p:nvSpPr>
          <p:cNvPr id="13" name="Прямоугольник 12"/>
          <p:cNvSpPr/>
          <p:nvPr/>
        </p:nvSpPr>
        <p:spPr>
          <a:xfrm>
            <a:off x="4644008" y="3291830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 smtClean="0"/>
              <a:t>fix 4 </a:t>
            </a:r>
            <a:r>
              <a:rPr lang="en-US" sz="1400" dirty="0" smtClean="0">
                <a:solidFill>
                  <a:schemeClr val="accent6">
                    <a:lumMod val="75000"/>
                  </a:schemeClr>
                </a:solidFill>
              </a:rPr>
              <a:t>all</a:t>
            </a:r>
            <a:r>
              <a:rPr lang="en-US" sz="1400" dirty="0" smtClean="0"/>
              <a:t> </a:t>
            </a:r>
            <a:r>
              <a:rPr lang="en-US" sz="1400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addforce</a:t>
            </a:r>
            <a:r>
              <a:rPr lang="en-US" sz="1400" dirty="0" smtClean="0"/>
              <a:t> -1 0 0</a:t>
            </a:r>
          </a:p>
          <a:p>
            <a:endParaRPr lang="en-US" sz="1400" dirty="0" smtClean="0"/>
          </a:p>
        </p:txBody>
      </p:sp>
      <p:sp>
        <p:nvSpPr>
          <p:cNvPr id="14" name="Прямоугольник 13"/>
          <p:cNvSpPr/>
          <p:nvPr/>
        </p:nvSpPr>
        <p:spPr>
          <a:xfrm>
            <a:off x="4644008" y="3723878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 smtClean="0"/>
              <a:t>fix 5 </a:t>
            </a:r>
            <a:r>
              <a:rPr lang="en-US" sz="1400" dirty="0" smtClean="0">
                <a:solidFill>
                  <a:schemeClr val="accent6">
                    <a:lumMod val="75000"/>
                  </a:schemeClr>
                </a:solidFill>
              </a:rPr>
              <a:t>all</a:t>
            </a:r>
            <a:r>
              <a:rPr lang="en-US" sz="1400" dirty="0" smtClean="0"/>
              <a:t> </a:t>
            </a:r>
            <a:r>
              <a:rPr lang="en-US" sz="14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wall/reflect</a:t>
            </a:r>
            <a:r>
              <a:rPr lang="en-US" sz="1400" dirty="0" smtClean="0"/>
              <a:t> </a:t>
            </a:r>
            <a:r>
              <a:rPr lang="en-US" sz="1400" dirty="0" err="1" smtClean="0"/>
              <a:t>xlo</a:t>
            </a:r>
            <a:r>
              <a:rPr lang="en-US" sz="1400" dirty="0" smtClean="0"/>
              <a:t> 0 </a:t>
            </a:r>
            <a:r>
              <a:rPr lang="en-US" sz="1400" dirty="0" err="1" smtClean="0"/>
              <a:t>xhi</a:t>
            </a:r>
            <a:r>
              <a:rPr lang="en-US" sz="1400" dirty="0" smtClean="0"/>
              <a:t> 10</a:t>
            </a:r>
          </a:p>
          <a:p>
            <a:endParaRPr lang="en-US" sz="1400" dirty="0" smtClean="0"/>
          </a:p>
        </p:txBody>
      </p:sp>
      <p:sp>
        <p:nvSpPr>
          <p:cNvPr id="15" name="Прямоугольник 14"/>
          <p:cNvSpPr/>
          <p:nvPr/>
        </p:nvSpPr>
        <p:spPr>
          <a:xfrm>
            <a:off x="4644008" y="4136181"/>
            <a:ext cx="241867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/>
              <a:t>fix 6 </a:t>
            </a:r>
            <a:r>
              <a:rPr lang="en-US" sz="1400" dirty="0" smtClean="0">
                <a:solidFill>
                  <a:schemeClr val="accent6">
                    <a:lumMod val="75000"/>
                  </a:schemeClr>
                </a:solidFill>
              </a:rPr>
              <a:t>all</a:t>
            </a:r>
            <a:r>
              <a:rPr lang="ru-RU" sz="1400" dirty="0" smtClean="0"/>
              <a:t> </a:t>
            </a:r>
            <a:r>
              <a:rPr lang="en-US" sz="14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deform</a:t>
            </a:r>
            <a:r>
              <a:rPr lang="en-US" sz="1400" dirty="0" smtClean="0"/>
              <a:t> 1 x final 0.0 9.0</a:t>
            </a:r>
          </a:p>
        </p:txBody>
      </p:sp>
      <p:sp>
        <p:nvSpPr>
          <p:cNvPr id="16" name="Прямоугольник 15"/>
          <p:cNvSpPr/>
          <p:nvPr/>
        </p:nvSpPr>
        <p:spPr>
          <a:xfrm>
            <a:off x="323528" y="4443958"/>
            <a:ext cx="9001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!!! </a:t>
            </a:r>
            <a:r>
              <a:rPr lang="ru-RU" dirty="0" smtClean="0"/>
              <a:t>Каждый </a:t>
            </a:r>
            <a:r>
              <a:rPr lang="en-US" dirty="0" smtClean="0"/>
              <a:t>fix</a:t>
            </a:r>
            <a:r>
              <a:rPr lang="ru-RU" dirty="0" smtClean="0"/>
              <a:t> работает пока мы его не отключим (или пока не закончится расчет)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0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  <p:bldP spid="12" grpId="0" build="allAtOnce"/>
      <p:bldP spid="13" grpId="0" build="allAtOnce"/>
      <p:bldP spid="14" grpId="0" build="allAtOnce"/>
      <p:bldP spid="15" grpId="0" build="allAtOnce"/>
      <p:bldP spid="16" grpId="0" build="allAtOnce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627534"/>
            <a:ext cx="3151902" cy="2952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44008" y="627534"/>
            <a:ext cx="3240360" cy="29785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Прямоугольник 5"/>
          <p:cNvSpPr/>
          <p:nvPr/>
        </p:nvSpPr>
        <p:spPr>
          <a:xfrm>
            <a:off x="4644008" y="195486"/>
            <a:ext cx="36103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hlinkClick r:id="rId4"/>
              </a:rPr>
              <a:t>https://docs.lammps.org/units.html</a:t>
            </a:r>
            <a:r>
              <a:rPr lang="en-US" dirty="0" smtClean="0"/>
              <a:t> </a:t>
            </a:r>
            <a:endParaRPr lang="ru-RU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323528" y="123478"/>
            <a:ext cx="3405099" cy="384721"/>
          </a:xfrm>
          <a:prstGeom prst="rect">
            <a:avLst/>
          </a:prstGeom>
        </p:spPr>
        <p:txBody>
          <a:bodyPr wrap="none" lIns="45720" tIns="22860" rIns="45720" bIns="22860">
            <a:spAutoFit/>
          </a:bodyPr>
          <a:lstStyle/>
          <a:p>
            <a:r>
              <a:rPr lang="en-US" sz="2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Units (</a:t>
            </a:r>
            <a:r>
              <a:rPr lang="ru-RU" sz="2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единицы измерения)</a:t>
            </a:r>
            <a:endParaRPr lang="ru-RU" sz="2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68175" y="4059707"/>
            <a:ext cx="8868321" cy="10323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Прямоугольник 7"/>
          <p:cNvSpPr/>
          <p:nvPr/>
        </p:nvSpPr>
        <p:spPr>
          <a:xfrm>
            <a:off x="107504" y="3651870"/>
            <a:ext cx="4151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hlinkClick r:id="rId6"/>
              </a:rPr>
              <a:t>https://docs.lammps.org/pair_reaxff.html</a:t>
            </a:r>
            <a:r>
              <a:rPr lang="en-US" dirty="0" smtClean="0"/>
              <a:t> </a:t>
            </a:r>
            <a:endParaRPr lang="ru-RU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2411760" y="843558"/>
            <a:ext cx="8635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ReaXFF</a:t>
            </a:r>
            <a:endParaRPr lang="ru-RU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6983668" y="843558"/>
            <a:ext cx="6126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MTP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23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build="allAtOnce"/>
      <p:bldP spid="10" grpId="0" build="allAtOnce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287524" y="26790"/>
            <a:ext cx="4955139" cy="384721"/>
          </a:xfrm>
          <a:prstGeom prst="rect">
            <a:avLst/>
          </a:prstGeom>
        </p:spPr>
        <p:txBody>
          <a:bodyPr wrap="none" lIns="45720" tIns="22860" rIns="45720" bIns="22860">
            <a:spAutoFit/>
          </a:bodyPr>
          <a:lstStyle/>
          <a:p>
            <a:r>
              <a:rPr lang="en-US" sz="2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LAMMPS – </a:t>
            </a:r>
            <a:r>
              <a:rPr lang="ru-RU" sz="2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главный комбайн в мире МД</a:t>
            </a:r>
            <a:r>
              <a:rPr lang="en-US" sz="2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ru-RU" sz="2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1331640" y="4155926"/>
            <a:ext cx="67687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smtClean="0"/>
              <a:t> </a:t>
            </a:r>
            <a:endParaRPr lang="ru-RU" dirty="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3219822"/>
            <a:ext cx="4351760" cy="15121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5536" y="699542"/>
            <a:ext cx="4000500" cy="1133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4" name="Прямоугольник 13"/>
          <p:cNvSpPr/>
          <p:nvPr/>
        </p:nvSpPr>
        <p:spPr>
          <a:xfrm>
            <a:off x="899592" y="1923678"/>
            <a:ext cx="26615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hlinkClick r:id="rId4"/>
              </a:rPr>
              <a:t>https://www.lammps.org</a:t>
            </a:r>
            <a:r>
              <a:rPr lang="en-US" dirty="0" smtClean="0"/>
              <a:t>  </a:t>
            </a:r>
            <a:endParaRPr lang="ru-RU" dirty="0"/>
          </a:p>
        </p:txBody>
      </p:sp>
      <p:sp>
        <p:nvSpPr>
          <p:cNvPr id="15" name="Прямоугольник 14"/>
          <p:cNvSpPr/>
          <p:nvPr/>
        </p:nvSpPr>
        <p:spPr>
          <a:xfrm>
            <a:off x="4644008" y="4301683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>
                <a:hlinkClick r:id="rId5"/>
              </a:rPr>
              <a:t>https://en.wikipedia.org/wiki/Comparison_of_software_for_molecular_mechanics_modeling</a:t>
            </a:r>
            <a:r>
              <a:rPr lang="en-US" dirty="0" smtClean="0"/>
              <a:t> </a:t>
            </a:r>
            <a:endParaRPr lang="ru-RU" dirty="0"/>
          </a:p>
        </p:txBody>
      </p:sp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788024" y="483518"/>
            <a:ext cx="4155979" cy="37928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857884" y="385748"/>
            <a:ext cx="1571636" cy="13671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5844" name="Picture 4" descr="The Benzene Molecule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60132" y="1959682"/>
            <a:ext cx="1649827" cy="1431603"/>
          </a:xfrm>
          <a:prstGeom prst="rect">
            <a:avLst/>
          </a:prstGeom>
          <a:noFill/>
        </p:spPr>
      </p:pic>
      <p:sp>
        <p:nvSpPr>
          <p:cNvPr id="35846" name="AutoShape 6" descr="How can I use OPLS force field parameters in NAMD (MD simulation)? |  ResearchGate"/>
          <p:cNvSpPr>
            <a:spLocks noChangeAspect="1" noChangeArrowheads="1"/>
          </p:cNvSpPr>
          <p:nvPr/>
        </p:nvSpPr>
        <p:spPr bwMode="auto">
          <a:xfrm>
            <a:off x="155575" y="-130017"/>
            <a:ext cx="304800" cy="274321"/>
          </a:xfrm>
          <a:prstGeom prst="rect">
            <a:avLst/>
          </a:prstGeom>
          <a:noFill/>
        </p:spPr>
        <p:txBody>
          <a:bodyPr vert="horz" wrap="square" lIns="87920" tIns="43960" rIns="87920" bIns="4396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35848" name="AutoShape 8" descr="https://www.researchgate.net/profile/Mood-Mohan/post/How_can_I_use_OPLS_force_field_parameters_in_NAMD_MD_simulation/attachment/59d623ef6cda7b8083a1edc4/AS%3A356720812544000%401462060277508/image/a16frm01.gif"/>
          <p:cNvSpPr>
            <a:spLocks noChangeAspect="1" noChangeArrowheads="1"/>
          </p:cNvSpPr>
          <p:nvPr/>
        </p:nvSpPr>
        <p:spPr bwMode="auto">
          <a:xfrm>
            <a:off x="155575" y="-130017"/>
            <a:ext cx="304800" cy="274321"/>
          </a:xfrm>
          <a:prstGeom prst="rect">
            <a:avLst/>
          </a:prstGeom>
          <a:noFill/>
        </p:spPr>
        <p:txBody>
          <a:bodyPr vert="horz" wrap="square" lIns="87920" tIns="43960" rIns="87920" bIns="4396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" name="Прямоугольник 9"/>
          <p:cNvSpPr/>
          <p:nvPr/>
        </p:nvSpPr>
        <p:spPr>
          <a:xfrm>
            <a:off x="642910" y="642925"/>
            <a:ext cx="4572000" cy="704332"/>
          </a:xfrm>
          <a:prstGeom prst="rect">
            <a:avLst/>
          </a:prstGeom>
        </p:spPr>
        <p:txBody>
          <a:bodyPr lIns="87920" tIns="43960" rIns="87920" bIns="43960">
            <a:spAutoFit/>
          </a:bodyPr>
          <a:lstStyle/>
          <a:p>
            <a:r>
              <a:rPr lang="en-US" sz="2000" dirty="0"/>
              <a:t>1) </a:t>
            </a:r>
            <a:r>
              <a:rPr lang="ru-RU" sz="2000" dirty="0" smtClean="0"/>
              <a:t>Файл с позициями атомов</a:t>
            </a:r>
            <a:r>
              <a:rPr lang="en-US" sz="2000" dirty="0" smtClean="0"/>
              <a:t>:</a:t>
            </a:r>
            <a:endParaRPr lang="en-US" sz="2000" dirty="0"/>
          </a:p>
          <a:p>
            <a:r>
              <a:rPr lang="en-US" sz="2000" dirty="0" smtClean="0">
                <a:solidFill>
                  <a:srgbClr val="0070C0"/>
                </a:solidFill>
              </a:rPr>
              <a:t>*.data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647564" y="1923678"/>
            <a:ext cx="4572000" cy="981331"/>
          </a:xfrm>
          <a:prstGeom prst="rect">
            <a:avLst/>
          </a:prstGeom>
        </p:spPr>
        <p:txBody>
          <a:bodyPr lIns="87920" tIns="43960" rIns="87920" bIns="43960">
            <a:spAutoFit/>
          </a:bodyPr>
          <a:lstStyle/>
          <a:p>
            <a:r>
              <a:rPr lang="en-US" sz="2000" dirty="0"/>
              <a:t>2) </a:t>
            </a:r>
            <a:r>
              <a:rPr lang="ru-RU" sz="2000" dirty="0" smtClean="0"/>
              <a:t>Файл с описанием потенциала</a:t>
            </a:r>
          </a:p>
          <a:p>
            <a:r>
              <a:rPr lang="ru-RU" sz="2000" dirty="0" smtClean="0"/>
              <a:t>(например</a:t>
            </a:r>
            <a:r>
              <a:rPr lang="ru-RU" sz="2000" dirty="0" smtClean="0">
                <a:solidFill>
                  <a:srgbClr val="0070C0"/>
                </a:solidFill>
              </a:rPr>
              <a:t> </a:t>
            </a:r>
            <a:r>
              <a:rPr lang="en-US" sz="2000" dirty="0" smtClean="0">
                <a:solidFill>
                  <a:srgbClr val="0070C0"/>
                </a:solidFill>
              </a:rPr>
              <a:t>ffield_reax.cho2016</a:t>
            </a:r>
            <a:r>
              <a:rPr lang="ru-RU" sz="2000" dirty="0" smtClean="0"/>
              <a:t>)</a:t>
            </a:r>
            <a:r>
              <a:rPr lang="ru-RU" sz="2000" dirty="0" smtClean="0">
                <a:solidFill>
                  <a:srgbClr val="0070C0"/>
                </a:solidFill>
              </a:rPr>
              <a:t> </a:t>
            </a:r>
            <a:endParaRPr lang="en-US" sz="2000" dirty="0"/>
          </a:p>
          <a:p>
            <a:endParaRPr lang="ru-RU" dirty="0">
              <a:solidFill>
                <a:srgbClr val="0070C0"/>
              </a:solidFill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575556" y="3795886"/>
            <a:ext cx="6072230" cy="1012108"/>
          </a:xfrm>
          <a:prstGeom prst="rect">
            <a:avLst/>
          </a:prstGeom>
        </p:spPr>
        <p:txBody>
          <a:bodyPr wrap="square" lIns="87920" tIns="43960" rIns="87920" bIns="43960">
            <a:spAutoFit/>
          </a:bodyPr>
          <a:lstStyle/>
          <a:p>
            <a:r>
              <a:rPr lang="en-US" sz="2000" dirty="0"/>
              <a:t>3) </a:t>
            </a:r>
            <a:r>
              <a:rPr lang="ru-RU" sz="2000" dirty="0" smtClean="0"/>
              <a:t>Инструкции, что делать с объектом </a:t>
            </a:r>
            <a:endParaRPr lang="en-US" sz="2000" dirty="0"/>
          </a:p>
          <a:p>
            <a:r>
              <a:rPr lang="en-US" sz="2000" dirty="0" smtClean="0"/>
              <a:t>(</a:t>
            </a:r>
            <a:r>
              <a:rPr lang="ru-RU" sz="2000" dirty="0" smtClean="0"/>
              <a:t>напр. нагреть до 350К, сжать, растянуть и т.д.</a:t>
            </a:r>
            <a:r>
              <a:rPr lang="en-US" sz="2000" dirty="0" smtClean="0"/>
              <a:t>)</a:t>
            </a:r>
          </a:p>
          <a:p>
            <a:r>
              <a:rPr lang="en-US" sz="2000" dirty="0" smtClean="0">
                <a:solidFill>
                  <a:srgbClr val="0070C0"/>
                </a:solidFill>
              </a:rPr>
              <a:t>in.*</a:t>
            </a:r>
            <a:endParaRPr lang="en-US" sz="2000" dirty="0">
              <a:solidFill>
                <a:srgbClr val="0070C0"/>
              </a:solidFill>
            </a:endParaRPr>
          </a:p>
        </p:txBody>
      </p:sp>
      <p:pic>
        <p:nvPicPr>
          <p:cNvPr id="14" name="Picture 4" descr="The Benzene Molecule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84168" y="3759882"/>
            <a:ext cx="1368152" cy="1187186"/>
          </a:xfrm>
          <a:prstGeom prst="rect">
            <a:avLst/>
          </a:prstGeom>
          <a:noFill/>
        </p:spPr>
      </p:pic>
      <p:sp>
        <p:nvSpPr>
          <p:cNvPr id="15" name="Стрелка вправо 14"/>
          <p:cNvSpPr/>
          <p:nvPr/>
        </p:nvSpPr>
        <p:spPr>
          <a:xfrm rot="1710710">
            <a:off x="5510690" y="3697561"/>
            <a:ext cx="612068" cy="4680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22860" rIns="45720" bIns="22860" rtlCol="0" anchor="ctr"/>
          <a:lstStyle/>
          <a:p>
            <a:pPr algn="ctr"/>
            <a:endParaRPr lang="ru-RU"/>
          </a:p>
        </p:txBody>
      </p:sp>
      <p:sp>
        <p:nvSpPr>
          <p:cNvPr id="16" name="Стрелка вправо 15"/>
          <p:cNvSpPr/>
          <p:nvPr/>
        </p:nvSpPr>
        <p:spPr>
          <a:xfrm rot="7897968">
            <a:off x="7490910" y="3625553"/>
            <a:ext cx="612068" cy="4680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22860" rIns="45720" bIns="22860" rtlCol="0" anchor="ctr"/>
          <a:lstStyle/>
          <a:p>
            <a:pPr algn="ctr"/>
            <a:endParaRPr lang="ru-RU"/>
          </a:p>
        </p:txBody>
      </p:sp>
      <p:sp>
        <p:nvSpPr>
          <p:cNvPr id="17" name="Стрелка вправо 16"/>
          <p:cNvSpPr/>
          <p:nvPr/>
        </p:nvSpPr>
        <p:spPr>
          <a:xfrm rot="12987084">
            <a:off x="7423480" y="4724017"/>
            <a:ext cx="612068" cy="4680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22860" rIns="45720" bIns="22860" rtlCol="0" anchor="ctr"/>
          <a:lstStyle/>
          <a:p>
            <a:pPr algn="ctr"/>
            <a:endParaRPr lang="ru-RU"/>
          </a:p>
        </p:txBody>
      </p:sp>
      <p:sp>
        <p:nvSpPr>
          <p:cNvPr id="18" name="Стрелка вправо 17"/>
          <p:cNvSpPr/>
          <p:nvPr/>
        </p:nvSpPr>
        <p:spPr>
          <a:xfrm rot="19595017">
            <a:off x="5510690" y="4777682"/>
            <a:ext cx="612068" cy="4680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22860" rIns="45720" bIns="22860" rtlCol="0" anchor="ctr"/>
          <a:lstStyle/>
          <a:p>
            <a:pPr algn="ctr"/>
            <a:endParaRPr lang="ru-RU"/>
          </a:p>
        </p:txBody>
      </p:sp>
      <p:sp>
        <p:nvSpPr>
          <p:cNvPr id="19" name="Прямоугольник 18"/>
          <p:cNvSpPr/>
          <p:nvPr/>
        </p:nvSpPr>
        <p:spPr>
          <a:xfrm>
            <a:off x="287524" y="26790"/>
            <a:ext cx="3978590" cy="384721"/>
          </a:xfrm>
          <a:prstGeom prst="rect">
            <a:avLst/>
          </a:prstGeom>
        </p:spPr>
        <p:txBody>
          <a:bodyPr wrap="none" lIns="45720" tIns="22860" rIns="45720" bIns="22860">
            <a:spAutoFit/>
          </a:bodyPr>
          <a:lstStyle/>
          <a:p>
            <a:r>
              <a:rPr lang="ru-RU" sz="2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Что нам нужно для МД расчёта?</a:t>
            </a:r>
            <a:endParaRPr lang="ru-RU" sz="2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Заголовок 1"/>
          <p:cNvSpPr txBox="1">
            <a:spLocks/>
          </p:cNvSpPr>
          <p:nvPr/>
        </p:nvSpPr>
        <p:spPr>
          <a:xfrm>
            <a:off x="457200" y="1851670"/>
            <a:ext cx="8229600" cy="857250"/>
          </a:xfrm>
          <a:prstGeom prst="rect">
            <a:avLst/>
          </a:prstGeom>
        </p:spPr>
        <p:txBody>
          <a:bodyPr spcFirstLastPara="1" vert="horz" wrap="square" lIns="87905" tIns="87905" rIns="87905" bIns="87905" rtlCol="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2800"/>
              <a:buFontTx/>
              <a:buNone/>
              <a:tabLst/>
              <a:defRPr/>
            </a:pPr>
            <a:r>
              <a:rPr kumimoji="0" lang="ru-RU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Задание 3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2800"/>
              <a:buFontTx/>
              <a:buNone/>
              <a:tabLst/>
              <a:defRPr/>
            </a:pPr>
            <a:r>
              <a:rPr lang="en-US" sz="2400" noProof="0" dirty="0" smtClean="0">
                <a:latin typeface="+mj-lt"/>
                <a:ea typeface="+mj-ea"/>
                <a:cs typeface="+mj-cs"/>
              </a:rPr>
              <a:t>Workshop/task3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970" name="Picture 2" descr="D:\vm_shared\c60.gif"/>
          <p:cNvPicPr>
            <a:picLocks noChangeAspect="1" noChangeArrowheads="1" noCrop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158331"/>
            <a:ext cx="8100900" cy="4985169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91680" y="180998"/>
            <a:ext cx="5352071" cy="49625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/>
          <p:cNvSpPr/>
          <p:nvPr/>
        </p:nvSpPr>
        <p:spPr>
          <a:xfrm>
            <a:off x="287524" y="2376264"/>
            <a:ext cx="2257990" cy="353943"/>
          </a:xfrm>
          <a:prstGeom prst="rect">
            <a:avLst/>
          </a:prstGeom>
        </p:spPr>
        <p:txBody>
          <a:bodyPr wrap="none" lIns="45720" tIns="22860" rIns="45720" bIns="22860">
            <a:spAutoFit/>
          </a:bodyPr>
          <a:lstStyle/>
          <a:p>
            <a:r>
              <a:rPr lang="ru-RU" sz="2000" i="1" u="sng" dirty="0"/>
              <a:t>подвинуть атомы:</a:t>
            </a:r>
          </a:p>
        </p:txBody>
      </p:sp>
      <p:sp>
        <p:nvSpPr>
          <p:cNvPr id="11" name="Прямоугольник 10"/>
          <p:cNvSpPr/>
          <p:nvPr/>
        </p:nvSpPr>
        <p:spPr>
          <a:xfrm>
            <a:off x="503548" y="2772308"/>
            <a:ext cx="8172908" cy="353943"/>
          </a:xfrm>
          <a:prstGeom prst="rect">
            <a:avLst/>
          </a:prstGeom>
        </p:spPr>
        <p:txBody>
          <a:bodyPr wrap="square" lIns="45720" tIns="22860" rIns="45720" bIns="22860">
            <a:spAutoFit/>
          </a:bodyPr>
          <a:lstStyle/>
          <a:p>
            <a:r>
              <a:rPr lang="en-US" sz="2000" dirty="0" err="1">
                <a:solidFill>
                  <a:srgbClr val="C00000"/>
                </a:solidFill>
              </a:rPr>
              <a:t>displace_atoms</a:t>
            </a:r>
            <a:r>
              <a:rPr lang="en-US" sz="2000" dirty="0">
                <a:solidFill>
                  <a:srgbClr val="C00000"/>
                </a:solidFill>
              </a:rPr>
              <a:t> </a:t>
            </a:r>
            <a:r>
              <a:rPr lang="en-US" sz="2000" i="1" dirty="0" err="1">
                <a:solidFill>
                  <a:schemeClr val="accent1">
                    <a:lumMod val="75000"/>
                  </a:schemeClr>
                </a:solidFill>
              </a:rPr>
              <a:t>some_group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 move</a:t>
            </a:r>
            <a:r>
              <a:rPr lang="en-US" sz="2000" dirty="0"/>
              <a:t> 10 10 10           (</a:t>
            </a:r>
            <a:r>
              <a:rPr lang="ru-RU" sz="2000" dirty="0"/>
              <a:t>сместить на 10 по </a:t>
            </a:r>
            <a:r>
              <a:rPr lang="en-US" sz="2000" dirty="0"/>
              <a:t>x, y </a:t>
            </a:r>
            <a:r>
              <a:rPr lang="ru-RU" sz="2000" dirty="0"/>
              <a:t>и</a:t>
            </a:r>
            <a:r>
              <a:rPr lang="en-US" sz="2000" dirty="0"/>
              <a:t> z)</a:t>
            </a:r>
            <a:r>
              <a:rPr lang="ru-RU" sz="2000" dirty="0"/>
              <a:t> 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215516" y="1116124"/>
            <a:ext cx="4800096" cy="353943"/>
          </a:xfrm>
          <a:prstGeom prst="rect">
            <a:avLst/>
          </a:prstGeom>
        </p:spPr>
        <p:txBody>
          <a:bodyPr wrap="none" lIns="45720" tIns="22860" rIns="45720" bIns="22860">
            <a:spAutoFit/>
          </a:bodyPr>
          <a:lstStyle/>
          <a:p>
            <a:r>
              <a:rPr lang="ru-RU" sz="2000" i="1" u="sng" dirty="0"/>
              <a:t>выделить атомы в конкретной области:</a:t>
            </a:r>
          </a:p>
        </p:txBody>
      </p:sp>
      <p:sp>
        <p:nvSpPr>
          <p:cNvPr id="13" name="Прямоугольник 12"/>
          <p:cNvSpPr/>
          <p:nvPr/>
        </p:nvSpPr>
        <p:spPr>
          <a:xfrm>
            <a:off x="467544" y="1548172"/>
            <a:ext cx="8676456" cy="661720"/>
          </a:xfrm>
          <a:prstGeom prst="rect">
            <a:avLst/>
          </a:prstGeom>
        </p:spPr>
        <p:txBody>
          <a:bodyPr wrap="square" lIns="45720" tIns="22860" rIns="45720" bIns="22860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</a:rPr>
              <a:t>region </a:t>
            </a:r>
            <a:r>
              <a:rPr lang="en-US" sz="2000" i="1" u="sng" dirty="0" err="1">
                <a:solidFill>
                  <a:schemeClr val="accent1">
                    <a:lumMod val="75000"/>
                  </a:schemeClr>
                </a:solidFill>
              </a:rPr>
              <a:t>some_region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 block</a:t>
            </a:r>
            <a:r>
              <a:rPr lang="en-US" sz="2000" dirty="0"/>
              <a:t> 0 10 0 10 0 10       (</a:t>
            </a:r>
            <a:r>
              <a:rPr lang="ru-RU" sz="2000" dirty="0"/>
              <a:t>куб. область </a:t>
            </a:r>
            <a:r>
              <a:rPr lang="en-US" sz="2000" dirty="0"/>
              <a:t>0&lt;x&lt;10</a:t>
            </a:r>
            <a:r>
              <a:rPr lang="ru-RU" sz="2000" dirty="0"/>
              <a:t>, 0</a:t>
            </a:r>
            <a:r>
              <a:rPr lang="en-US" sz="2000" dirty="0"/>
              <a:t>&lt;y&lt;10…)</a:t>
            </a:r>
          </a:p>
          <a:p>
            <a:r>
              <a:rPr lang="en-US" sz="2000" dirty="0">
                <a:solidFill>
                  <a:srgbClr val="C00000"/>
                </a:solidFill>
              </a:rPr>
              <a:t>group </a:t>
            </a:r>
            <a:r>
              <a:rPr lang="en-US" sz="2000" i="1" u="sng" dirty="0" err="1">
                <a:solidFill>
                  <a:schemeClr val="accent1">
                    <a:lumMod val="75000"/>
                  </a:schemeClr>
                </a:solidFill>
              </a:rPr>
              <a:t>some_group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 region </a:t>
            </a:r>
            <a:r>
              <a:rPr lang="en-US" sz="2000" i="1" u="sng" dirty="0" err="1">
                <a:solidFill>
                  <a:schemeClr val="accent1">
                    <a:lumMod val="75000"/>
                  </a:schemeClr>
                </a:solidFill>
              </a:rPr>
              <a:t>some_region</a:t>
            </a:r>
            <a:r>
              <a:rPr lang="en-US" sz="2000" dirty="0"/>
              <a:t>     (</a:t>
            </a:r>
            <a:r>
              <a:rPr lang="ru-RU" sz="2000" dirty="0"/>
              <a:t>выделить все атомы в этой области</a:t>
            </a:r>
            <a:r>
              <a:rPr lang="en-US" sz="2000" dirty="0"/>
              <a:t>)</a:t>
            </a:r>
          </a:p>
        </p:txBody>
      </p:sp>
      <p:sp>
        <p:nvSpPr>
          <p:cNvPr id="14" name="Прямоугольник 13"/>
          <p:cNvSpPr/>
          <p:nvPr/>
        </p:nvSpPr>
        <p:spPr>
          <a:xfrm>
            <a:off x="215516" y="3117907"/>
            <a:ext cx="4385047" cy="353943"/>
          </a:xfrm>
          <a:prstGeom prst="rect">
            <a:avLst/>
          </a:prstGeom>
        </p:spPr>
        <p:txBody>
          <a:bodyPr wrap="none" lIns="45720" tIns="22860" rIns="45720" bIns="22860">
            <a:spAutoFit/>
          </a:bodyPr>
          <a:lstStyle/>
          <a:p>
            <a:r>
              <a:rPr lang="ru-RU" sz="2000" i="1" u="sng" dirty="0"/>
              <a:t> записать получившиеся координаты:</a:t>
            </a:r>
          </a:p>
        </p:txBody>
      </p:sp>
      <p:sp>
        <p:nvSpPr>
          <p:cNvPr id="15" name="Прямоугольник 14"/>
          <p:cNvSpPr/>
          <p:nvPr/>
        </p:nvSpPr>
        <p:spPr>
          <a:xfrm>
            <a:off x="575556" y="3585959"/>
            <a:ext cx="8172908" cy="353943"/>
          </a:xfrm>
          <a:prstGeom prst="rect">
            <a:avLst/>
          </a:prstGeom>
        </p:spPr>
        <p:txBody>
          <a:bodyPr wrap="square" lIns="45720" tIns="22860" rIns="45720" bIns="22860">
            <a:spAutoFit/>
          </a:bodyPr>
          <a:lstStyle/>
          <a:p>
            <a:r>
              <a:rPr lang="en-US" sz="2000" dirty="0" err="1">
                <a:solidFill>
                  <a:srgbClr val="C00000"/>
                </a:solidFill>
              </a:rPr>
              <a:t>write_data</a:t>
            </a:r>
            <a:r>
              <a:rPr lang="en-US" sz="2000" dirty="0">
                <a:solidFill>
                  <a:srgbClr val="C00000"/>
                </a:solidFill>
              </a:rPr>
              <a:t> </a:t>
            </a:r>
            <a:r>
              <a:rPr lang="en-US" sz="2000" i="1" dirty="0" err="1">
                <a:solidFill>
                  <a:schemeClr val="accent1">
                    <a:lumMod val="75000"/>
                  </a:schemeClr>
                </a:solidFill>
              </a:rPr>
              <a:t>new_datafile.data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16" name="Прямоугольник 15"/>
          <p:cNvSpPr/>
          <p:nvPr/>
        </p:nvSpPr>
        <p:spPr>
          <a:xfrm>
            <a:off x="323528" y="123478"/>
            <a:ext cx="6462731" cy="384721"/>
          </a:xfrm>
          <a:prstGeom prst="rect">
            <a:avLst/>
          </a:prstGeom>
        </p:spPr>
        <p:txBody>
          <a:bodyPr wrap="none" lIns="45720" tIns="22860" rIns="45720" bIns="22860">
            <a:spAutoFit/>
          </a:bodyPr>
          <a:lstStyle/>
          <a:p>
            <a:r>
              <a:rPr lang="ru-RU" sz="2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Модификация координат атомов в расчетной ячейке</a:t>
            </a:r>
            <a:endParaRPr lang="ru-RU" sz="2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allAtOnce"/>
      <p:bldP spid="11" grpId="0" build="allAtOnce"/>
      <p:bldP spid="12" grpId="0" build="allAtOnce"/>
      <p:bldP spid="13" grpId="0" build="allAtOnce"/>
      <p:bldP spid="14" grpId="0" build="allAtOnce"/>
      <p:bldP spid="15" grpId="0" build="allAtOnce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0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47564" y="1275606"/>
            <a:ext cx="6192688" cy="30812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7" name="Прямая со стрелкой 6"/>
          <p:cNvCxnSpPr/>
          <p:nvPr/>
        </p:nvCxnSpPr>
        <p:spPr>
          <a:xfrm flipH="1">
            <a:off x="1043608" y="4587974"/>
            <a:ext cx="5724636" cy="0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Прямоугольник 7"/>
          <p:cNvSpPr/>
          <p:nvPr/>
        </p:nvSpPr>
        <p:spPr>
          <a:xfrm>
            <a:off x="6444208" y="4731990"/>
            <a:ext cx="362439" cy="276999"/>
          </a:xfrm>
          <a:prstGeom prst="rect">
            <a:avLst/>
          </a:prstGeom>
        </p:spPr>
        <p:txBody>
          <a:bodyPr wrap="none" lIns="45720" tIns="22860" rIns="45720" bIns="22860">
            <a:spAutoFit/>
          </a:bodyPr>
          <a:lstStyle/>
          <a:p>
            <a:r>
              <a:rPr lang="en-US" sz="1500" dirty="0"/>
              <a:t>z=0</a:t>
            </a:r>
            <a:endParaRPr lang="ru-RU" sz="1500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1115616" y="4695986"/>
            <a:ext cx="558006" cy="276999"/>
          </a:xfrm>
          <a:prstGeom prst="rect">
            <a:avLst/>
          </a:prstGeom>
        </p:spPr>
        <p:txBody>
          <a:bodyPr wrap="none" lIns="45720" tIns="22860" rIns="45720" bIns="22860">
            <a:spAutoFit/>
          </a:bodyPr>
          <a:lstStyle/>
          <a:p>
            <a:r>
              <a:rPr lang="en-US" sz="1500" dirty="0"/>
              <a:t>z=100</a:t>
            </a:r>
            <a:endParaRPr lang="ru-RU" sz="1500" dirty="0"/>
          </a:p>
        </p:txBody>
      </p:sp>
      <p:cxnSp>
        <p:nvCxnSpPr>
          <p:cNvPr id="10" name="Прямая со стрелкой 9"/>
          <p:cNvCxnSpPr/>
          <p:nvPr/>
        </p:nvCxnSpPr>
        <p:spPr>
          <a:xfrm flipV="1">
            <a:off x="755576" y="1419622"/>
            <a:ext cx="0" cy="2664296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Прямоугольник 12"/>
          <p:cNvSpPr/>
          <p:nvPr/>
        </p:nvSpPr>
        <p:spPr>
          <a:xfrm>
            <a:off x="287524" y="3903898"/>
            <a:ext cx="529953" cy="276999"/>
          </a:xfrm>
          <a:prstGeom prst="rect">
            <a:avLst/>
          </a:prstGeom>
        </p:spPr>
        <p:txBody>
          <a:bodyPr wrap="none" lIns="45720" tIns="22860" rIns="45720" bIns="22860">
            <a:spAutoFit/>
          </a:bodyPr>
          <a:lstStyle/>
          <a:p>
            <a:r>
              <a:rPr lang="en-US" sz="1500" dirty="0"/>
              <a:t>y=-23</a:t>
            </a:r>
            <a:endParaRPr lang="ru-RU" sz="1500" dirty="0"/>
          </a:p>
        </p:txBody>
      </p:sp>
      <p:sp>
        <p:nvSpPr>
          <p:cNvPr id="14" name="Прямоугольник 13"/>
          <p:cNvSpPr/>
          <p:nvPr/>
        </p:nvSpPr>
        <p:spPr>
          <a:xfrm>
            <a:off x="251520" y="1311610"/>
            <a:ext cx="471444" cy="276999"/>
          </a:xfrm>
          <a:prstGeom prst="rect">
            <a:avLst/>
          </a:prstGeom>
        </p:spPr>
        <p:txBody>
          <a:bodyPr wrap="none" lIns="45720" tIns="22860" rIns="45720" bIns="22860">
            <a:spAutoFit/>
          </a:bodyPr>
          <a:lstStyle/>
          <a:p>
            <a:r>
              <a:rPr lang="en-US" sz="1500" dirty="0"/>
              <a:t>y=23</a:t>
            </a:r>
            <a:endParaRPr lang="ru-RU" sz="1500" dirty="0"/>
          </a:p>
        </p:txBody>
      </p:sp>
      <p:sp>
        <p:nvSpPr>
          <p:cNvPr id="16" name="Прямоугольник 15"/>
          <p:cNvSpPr/>
          <p:nvPr/>
        </p:nvSpPr>
        <p:spPr>
          <a:xfrm>
            <a:off x="6858000" y="1851670"/>
            <a:ext cx="4572000" cy="1661993"/>
          </a:xfrm>
          <a:prstGeom prst="rect">
            <a:avLst/>
          </a:prstGeom>
        </p:spPr>
        <p:txBody>
          <a:bodyPr lIns="45720" tIns="22860" rIns="45720" bIns="22860">
            <a:spAutoFit/>
          </a:bodyPr>
          <a:lstStyle/>
          <a:p>
            <a:pPr marL="257175" indent="-257175">
              <a:buAutoNum type="arabicParenR"/>
            </a:pPr>
            <a:r>
              <a:rPr lang="ru-RU" sz="1500" dirty="0"/>
              <a:t>зафиксировать края</a:t>
            </a:r>
          </a:p>
          <a:p>
            <a:pPr marL="257175" indent="-257175"/>
            <a:r>
              <a:rPr lang="ru-RU" sz="1500" dirty="0"/>
              <a:t> </a:t>
            </a:r>
            <a:r>
              <a:rPr lang="ru-RU" sz="1500" dirty="0" err="1" smtClean="0"/>
              <a:t>графена</a:t>
            </a:r>
            <a:endParaRPr lang="en-US" sz="1500" dirty="0" smtClean="0"/>
          </a:p>
          <a:p>
            <a:pPr marL="257175" indent="-257175"/>
            <a:r>
              <a:rPr lang="en-US" sz="1500" dirty="0" smtClean="0"/>
              <a:t>2) </a:t>
            </a:r>
            <a:r>
              <a:rPr lang="ru-RU" sz="1500" dirty="0" smtClean="0"/>
              <a:t>Расположить фуллерен</a:t>
            </a:r>
          </a:p>
          <a:p>
            <a:pPr marL="257175" indent="-257175"/>
            <a:r>
              <a:rPr lang="ru-RU" sz="1500" dirty="0" smtClean="0"/>
              <a:t>по центру</a:t>
            </a:r>
            <a:endParaRPr lang="en-US" sz="1500" dirty="0" smtClean="0"/>
          </a:p>
          <a:p>
            <a:pPr marL="257175" indent="-257175"/>
            <a:r>
              <a:rPr lang="en-US" sz="1500" dirty="0" smtClean="0"/>
              <a:t>3) </a:t>
            </a:r>
            <a:r>
              <a:rPr lang="ru-RU" sz="1500" dirty="0" smtClean="0"/>
              <a:t>Корректно настроить</a:t>
            </a:r>
          </a:p>
          <a:p>
            <a:pPr marL="257175" indent="-257175"/>
            <a:r>
              <a:rPr lang="ru-RU" sz="1500" dirty="0" smtClean="0"/>
              <a:t>все </a:t>
            </a:r>
            <a:r>
              <a:rPr lang="en-US" sz="1500" dirty="0" err="1" smtClean="0"/>
              <a:t>nvt</a:t>
            </a:r>
            <a:r>
              <a:rPr lang="en-US" sz="1500" dirty="0" smtClean="0"/>
              <a:t>, </a:t>
            </a:r>
            <a:r>
              <a:rPr lang="en-US" sz="1500" dirty="0" err="1" smtClean="0"/>
              <a:t>nve</a:t>
            </a:r>
            <a:r>
              <a:rPr lang="en-US" sz="1500" dirty="0" smtClean="0"/>
              <a:t> </a:t>
            </a:r>
            <a:r>
              <a:rPr lang="ru-RU" sz="1500" dirty="0" smtClean="0"/>
              <a:t>и т.д.</a:t>
            </a:r>
            <a:endParaRPr lang="ru-RU" sz="1500" dirty="0"/>
          </a:p>
          <a:p>
            <a:r>
              <a:rPr lang="ru-RU" sz="1500" dirty="0"/>
              <a:t>4</a:t>
            </a:r>
            <a:r>
              <a:rPr lang="ru-RU" sz="1500" dirty="0" smtClean="0"/>
              <a:t>) </a:t>
            </a:r>
            <a:r>
              <a:rPr lang="ru-RU" sz="1500" dirty="0"/>
              <a:t>разогнать фуллерен</a:t>
            </a:r>
            <a:endParaRPr lang="en" sz="15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59633" y="787228"/>
            <a:ext cx="6048672" cy="42629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Прямоугольник 4"/>
          <p:cNvSpPr/>
          <p:nvPr/>
        </p:nvSpPr>
        <p:spPr>
          <a:xfrm>
            <a:off x="899592" y="267494"/>
            <a:ext cx="28860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Workshop/task3/</a:t>
            </a:r>
            <a:r>
              <a:rPr lang="en-US" dirty="0" err="1" smtClean="0"/>
              <a:t>in.fullerene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1331640" y="4155926"/>
            <a:ext cx="67687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smtClean="0"/>
              <a:t> </a:t>
            </a:r>
            <a:endParaRPr lang="ru-RU" dirty="0"/>
          </a:p>
        </p:txBody>
      </p:sp>
      <p:pic>
        <p:nvPicPr>
          <p:cNvPr id="2050" name="Picture 2" descr="Logo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508104" y="339502"/>
            <a:ext cx="2585320" cy="651379"/>
          </a:xfrm>
          <a:prstGeom prst="rect">
            <a:avLst/>
          </a:prstGeom>
          <a:noFill/>
        </p:spPr>
      </p:pic>
      <p:sp>
        <p:nvSpPr>
          <p:cNvPr id="10" name="Прямоугольник 9"/>
          <p:cNvSpPr/>
          <p:nvPr/>
        </p:nvSpPr>
        <p:spPr>
          <a:xfrm>
            <a:off x="5508104" y="1203598"/>
            <a:ext cx="27562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hlinkClick r:id="rId3"/>
              </a:rPr>
              <a:t>https://www.gromacs.org/</a:t>
            </a:r>
            <a:r>
              <a:rPr lang="en-US" dirty="0" smtClean="0"/>
              <a:t> </a:t>
            </a:r>
            <a:endParaRPr lang="ru-RU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508104" y="1923678"/>
            <a:ext cx="2842256" cy="6480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Прямоугольник 10"/>
          <p:cNvSpPr/>
          <p:nvPr/>
        </p:nvSpPr>
        <p:spPr>
          <a:xfrm>
            <a:off x="5724128" y="2850490"/>
            <a:ext cx="22695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hlinkClick r:id="rId5"/>
              </a:rPr>
              <a:t>https://openmm.org/</a:t>
            </a:r>
            <a:r>
              <a:rPr lang="en-US" dirty="0" smtClean="0"/>
              <a:t> </a:t>
            </a:r>
            <a:endParaRPr lang="ru-RU" dirty="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51520" y="3219822"/>
            <a:ext cx="4351760" cy="15121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95536" y="699542"/>
            <a:ext cx="4000500" cy="1133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6082" name="AutoShape 2" descr="Molecular Dynamics Simulations of Membrane Proteins: An Overview | Journal  of Chemical Information and Modeli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46084" name="Picture 4" descr="Molecular Dynamics Simulations of Membrane Proteins: An Overview | Journal  of Chemical Information and Modeli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364088" y="3372343"/>
            <a:ext cx="3384376" cy="1771157"/>
          </a:xfrm>
          <a:prstGeom prst="rect">
            <a:avLst/>
          </a:prstGeom>
          <a:noFill/>
        </p:spPr>
      </p:pic>
      <p:sp>
        <p:nvSpPr>
          <p:cNvPr id="13" name="Прямоугольник 12"/>
          <p:cNvSpPr/>
          <p:nvPr/>
        </p:nvSpPr>
        <p:spPr>
          <a:xfrm>
            <a:off x="287524" y="26790"/>
            <a:ext cx="4955139" cy="384721"/>
          </a:xfrm>
          <a:prstGeom prst="rect">
            <a:avLst/>
          </a:prstGeom>
        </p:spPr>
        <p:txBody>
          <a:bodyPr wrap="none" lIns="45720" tIns="22860" rIns="45720" bIns="22860">
            <a:spAutoFit/>
          </a:bodyPr>
          <a:lstStyle/>
          <a:p>
            <a:r>
              <a:rPr lang="en-US" sz="2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LAMMPS – </a:t>
            </a:r>
            <a:r>
              <a:rPr lang="ru-RU" sz="2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главный комбайн в мире МД</a:t>
            </a:r>
            <a:r>
              <a:rPr lang="en-US" sz="2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ru-RU" sz="2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899592" y="1923678"/>
            <a:ext cx="25557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hlinkClick r:id="rId9"/>
              </a:rPr>
              <a:t>https://www.lammps.org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6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287524" y="26790"/>
            <a:ext cx="2606547" cy="384721"/>
          </a:xfrm>
          <a:prstGeom prst="rect">
            <a:avLst/>
          </a:prstGeom>
        </p:spPr>
        <p:txBody>
          <a:bodyPr wrap="none" lIns="45720" tIns="22860" rIns="45720" bIns="22860">
            <a:spAutoFit/>
          </a:bodyPr>
          <a:lstStyle/>
          <a:p>
            <a:r>
              <a:rPr lang="ru-RU" sz="2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Скачивание </a:t>
            </a:r>
            <a:r>
              <a:rPr lang="en-US" sz="2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LAMMPS</a:t>
            </a:r>
            <a:endParaRPr lang="ru-RU" sz="2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827584" y="555526"/>
            <a:ext cx="7992888" cy="569387"/>
          </a:xfrm>
          <a:prstGeom prst="rect">
            <a:avLst/>
          </a:prstGeom>
        </p:spPr>
        <p:txBody>
          <a:bodyPr wrap="square" lIns="45720" tIns="22860" rIns="45720" bIns="22860">
            <a:spAutoFit/>
          </a:bodyPr>
          <a:lstStyle/>
          <a:p>
            <a:pPr marL="342900" indent="-342900">
              <a:buAutoNum type="arabicParenR"/>
            </a:pPr>
            <a:r>
              <a:rPr lang="en-US" sz="1700" dirty="0" smtClean="0"/>
              <a:t>C </a:t>
            </a:r>
            <a:r>
              <a:rPr lang="ru-RU" sz="1700" dirty="0" smtClean="0"/>
              <a:t>официального сайта: </a:t>
            </a:r>
            <a:r>
              <a:rPr lang="en-US" sz="1700" dirty="0" smtClean="0">
                <a:hlinkClick r:id="rId2"/>
              </a:rPr>
              <a:t>www.lammps.org/download.html</a:t>
            </a:r>
            <a:endParaRPr lang="ru-RU" sz="1700" dirty="0" smtClean="0"/>
          </a:p>
          <a:p>
            <a:pPr marL="342900" indent="-342900"/>
            <a:r>
              <a:rPr lang="ru-RU" sz="1700" dirty="0" smtClean="0"/>
              <a:t>(возможны проблемы при доступе с российских </a:t>
            </a:r>
            <a:r>
              <a:rPr lang="en-US" sz="1700" dirty="0" smtClean="0"/>
              <a:t>IP</a:t>
            </a:r>
            <a:r>
              <a:rPr lang="ru-RU" sz="1700" dirty="0" smtClean="0"/>
              <a:t>)</a:t>
            </a:r>
            <a:endParaRPr lang="en-US" sz="1700" dirty="0" smtClean="0"/>
          </a:p>
        </p:txBody>
      </p:sp>
      <p:sp>
        <p:nvSpPr>
          <p:cNvPr id="6" name="Прямоугольник 5"/>
          <p:cNvSpPr/>
          <p:nvPr/>
        </p:nvSpPr>
        <p:spPr>
          <a:xfrm>
            <a:off x="827584" y="3802563"/>
            <a:ext cx="8136904" cy="569387"/>
          </a:xfrm>
          <a:prstGeom prst="rect">
            <a:avLst/>
          </a:prstGeom>
        </p:spPr>
        <p:txBody>
          <a:bodyPr wrap="square" lIns="45720" tIns="22860" rIns="45720" bIns="22860">
            <a:spAutoFit/>
          </a:bodyPr>
          <a:lstStyle/>
          <a:p>
            <a:pPr marL="342900" indent="-342900"/>
            <a:r>
              <a:rPr lang="en-US" sz="1700" dirty="0" smtClean="0"/>
              <a:t>2) C </a:t>
            </a:r>
            <a:r>
              <a:rPr lang="ru-RU" sz="1700" dirty="0" smtClean="0"/>
              <a:t>официального </a:t>
            </a:r>
            <a:r>
              <a:rPr lang="ru-RU" sz="1700" dirty="0" err="1" smtClean="0"/>
              <a:t>репозитория</a:t>
            </a:r>
            <a:r>
              <a:rPr lang="ru-RU" sz="1700" dirty="0" smtClean="0"/>
              <a:t> на </a:t>
            </a:r>
            <a:r>
              <a:rPr lang="en-US" sz="1700" dirty="0" err="1" smtClean="0"/>
              <a:t>github</a:t>
            </a:r>
            <a:r>
              <a:rPr lang="ru-RU" sz="1700" dirty="0" smtClean="0"/>
              <a:t>:</a:t>
            </a:r>
            <a:r>
              <a:rPr lang="en-US" sz="1700" dirty="0" smtClean="0"/>
              <a:t> </a:t>
            </a:r>
            <a:r>
              <a:rPr lang="en-US" sz="1700" dirty="0" smtClean="0">
                <a:hlinkClick r:id="rId3"/>
              </a:rPr>
              <a:t>https://github.com/lammps/lammps</a:t>
            </a:r>
            <a:r>
              <a:rPr lang="en-US" sz="1700" dirty="0" smtClean="0"/>
              <a:t> </a:t>
            </a:r>
          </a:p>
          <a:p>
            <a:pPr marL="342900" indent="-342900"/>
            <a:r>
              <a:rPr lang="ru-RU" sz="1700" dirty="0" smtClean="0"/>
              <a:t> 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79512" y="1419622"/>
            <a:ext cx="8784976" cy="20022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Прямоугольник 7"/>
          <p:cNvSpPr/>
          <p:nvPr/>
        </p:nvSpPr>
        <p:spPr>
          <a:xfrm>
            <a:off x="1331640" y="4155926"/>
            <a:ext cx="67687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smtClean="0"/>
              <a:t> </a:t>
            </a:r>
            <a:endParaRPr lang="ru-RU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1547664" y="4227934"/>
            <a:ext cx="74168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/>
              <a:t>git</a:t>
            </a:r>
            <a:r>
              <a:rPr lang="fr-FR" dirty="0" smtClean="0"/>
              <a:t> clone -b stable </a:t>
            </a:r>
            <a:r>
              <a:rPr lang="fr-FR" dirty="0" smtClean="0">
                <a:hlinkClick r:id="rId5"/>
              </a:rPr>
              <a:t>https://github.com/lammps/lammps.git</a:t>
            </a:r>
            <a:r>
              <a:rPr lang="ru-RU" dirty="0" smtClean="0"/>
              <a:t> </a:t>
            </a:r>
            <a:r>
              <a:rPr lang="fr-FR" dirty="0" smtClean="0"/>
              <a:t> lammps23</a:t>
            </a:r>
            <a:endParaRPr lang="ru-RU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7092280" y="4227934"/>
            <a:ext cx="1152128" cy="36004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рямоугольник 10"/>
          <p:cNvSpPr/>
          <p:nvPr/>
        </p:nvSpPr>
        <p:spPr>
          <a:xfrm>
            <a:off x="3203848" y="4659982"/>
            <a:ext cx="67504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/>
              <a:t>так будет называться папка, в которую оно </a:t>
            </a:r>
            <a:r>
              <a:rPr lang="ru-RU" dirty="0" err="1" smtClean="0"/>
              <a:t>скачается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allAtOnce"/>
      <p:bldP spid="9" grpId="0" build="allAtOnce"/>
      <p:bldP spid="10" grpId="0" animBg="1"/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287524" y="26790"/>
            <a:ext cx="3237361" cy="384721"/>
          </a:xfrm>
          <a:prstGeom prst="rect">
            <a:avLst/>
          </a:prstGeom>
        </p:spPr>
        <p:txBody>
          <a:bodyPr wrap="none" lIns="45720" tIns="22860" rIns="45720" bIns="22860">
            <a:spAutoFit/>
          </a:bodyPr>
          <a:lstStyle/>
          <a:p>
            <a:r>
              <a:rPr lang="ru-RU" sz="2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Структура пакета </a:t>
            </a:r>
            <a:r>
              <a:rPr lang="en-US" sz="2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LAMMPS</a:t>
            </a:r>
            <a:endParaRPr lang="ru-RU" sz="2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251520" y="555526"/>
            <a:ext cx="6228692" cy="307777"/>
          </a:xfrm>
          <a:prstGeom prst="rect">
            <a:avLst/>
          </a:prstGeom>
        </p:spPr>
        <p:txBody>
          <a:bodyPr wrap="square" lIns="45720" tIns="22860" rIns="45720" bIns="22860">
            <a:spAutoFit/>
          </a:bodyPr>
          <a:lstStyle/>
          <a:p>
            <a:pPr marL="342900" indent="-342900"/>
            <a:r>
              <a:rPr lang="en-US" sz="1700" b="1" dirty="0" err="1" smtClean="0"/>
              <a:t>ls</a:t>
            </a:r>
            <a:r>
              <a:rPr lang="en-US" sz="1700" dirty="0" smtClean="0"/>
              <a:t> lammps23</a:t>
            </a:r>
            <a:endParaRPr lang="ru-RU" sz="1700" dirty="0" smtClean="0"/>
          </a:p>
        </p:txBody>
      </p:sp>
      <p:sp>
        <p:nvSpPr>
          <p:cNvPr id="8" name="Прямоугольник 7"/>
          <p:cNvSpPr/>
          <p:nvPr/>
        </p:nvSpPr>
        <p:spPr>
          <a:xfrm>
            <a:off x="1331640" y="4155926"/>
            <a:ext cx="67687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smtClean="0"/>
              <a:t> </a:t>
            </a:r>
            <a:endParaRPr lang="ru-RU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987574"/>
            <a:ext cx="8784976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3528" y="1851670"/>
            <a:ext cx="8389440" cy="12401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Прямоугольник 9"/>
          <p:cNvSpPr/>
          <p:nvPr/>
        </p:nvSpPr>
        <p:spPr>
          <a:xfrm>
            <a:off x="2483768" y="915566"/>
            <a:ext cx="648072" cy="432048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287524" y="26790"/>
            <a:ext cx="3237361" cy="384721"/>
          </a:xfrm>
          <a:prstGeom prst="rect">
            <a:avLst/>
          </a:prstGeom>
        </p:spPr>
        <p:txBody>
          <a:bodyPr wrap="none" lIns="45720" tIns="22860" rIns="45720" bIns="22860">
            <a:spAutoFit/>
          </a:bodyPr>
          <a:lstStyle/>
          <a:p>
            <a:r>
              <a:rPr lang="ru-RU" sz="2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Структура пакета </a:t>
            </a:r>
            <a:r>
              <a:rPr lang="en-US" sz="2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LAMMPS</a:t>
            </a:r>
            <a:endParaRPr lang="ru-RU" sz="2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251520" y="555526"/>
            <a:ext cx="6228692" cy="307777"/>
          </a:xfrm>
          <a:prstGeom prst="rect">
            <a:avLst/>
          </a:prstGeom>
        </p:spPr>
        <p:txBody>
          <a:bodyPr wrap="square" lIns="45720" tIns="22860" rIns="45720" bIns="22860">
            <a:spAutoFit/>
          </a:bodyPr>
          <a:lstStyle/>
          <a:p>
            <a:pPr marL="342900" indent="-342900"/>
            <a:r>
              <a:rPr lang="en-US" sz="1700" b="1" dirty="0" err="1" smtClean="0"/>
              <a:t>ls</a:t>
            </a:r>
            <a:r>
              <a:rPr lang="en-US" sz="1700" dirty="0" smtClean="0"/>
              <a:t> lammps23</a:t>
            </a:r>
            <a:endParaRPr lang="ru-RU" sz="1700" dirty="0" smtClean="0"/>
          </a:p>
        </p:txBody>
      </p:sp>
      <p:sp>
        <p:nvSpPr>
          <p:cNvPr id="8" name="Прямоугольник 7"/>
          <p:cNvSpPr/>
          <p:nvPr/>
        </p:nvSpPr>
        <p:spPr>
          <a:xfrm>
            <a:off x="1331640" y="4155926"/>
            <a:ext cx="67687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smtClean="0"/>
              <a:t> </a:t>
            </a:r>
            <a:endParaRPr lang="ru-RU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987574"/>
            <a:ext cx="8784976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Прямоугольник 9"/>
          <p:cNvSpPr/>
          <p:nvPr/>
        </p:nvSpPr>
        <p:spPr>
          <a:xfrm>
            <a:off x="7524328" y="915566"/>
            <a:ext cx="432048" cy="432048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31640" y="1419622"/>
            <a:ext cx="4896544" cy="31224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99592" y="4842096"/>
            <a:ext cx="7632848" cy="3014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Прямоугольник 10"/>
          <p:cNvSpPr/>
          <p:nvPr/>
        </p:nvSpPr>
        <p:spPr>
          <a:xfrm>
            <a:off x="215516" y="4568229"/>
            <a:ext cx="6228692" cy="307777"/>
          </a:xfrm>
          <a:prstGeom prst="rect">
            <a:avLst/>
          </a:prstGeom>
        </p:spPr>
        <p:txBody>
          <a:bodyPr wrap="square" lIns="45720" tIns="22860" rIns="45720" bIns="22860">
            <a:spAutoFit/>
          </a:bodyPr>
          <a:lstStyle/>
          <a:p>
            <a:pPr marL="342900" indent="-342900"/>
            <a:r>
              <a:rPr lang="en-US" sz="1700" b="1" dirty="0" err="1" smtClean="0"/>
              <a:t>ls</a:t>
            </a:r>
            <a:r>
              <a:rPr lang="en-US" sz="1700" dirty="0" smtClean="0"/>
              <a:t> lammps23/</a:t>
            </a:r>
            <a:r>
              <a:rPr lang="en-US" sz="1700" dirty="0" err="1" smtClean="0"/>
              <a:t>src</a:t>
            </a:r>
            <a:r>
              <a:rPr lang="en-US" sz="1700" dirty="0" smtClean="0"/>
              <a:t>/MAKE</a:t>
            </a:r>
            <a:endParaRPr lang="ru-RU" sz="1700" dirty="0" smtClean="0"/>
          </a:p>
        </p:txBody>
      </p:sp>
      <p:sp>
        <p:nvSpPr>
          <p:cNvPr id="12" name="Прямоугольник 11"/>
          <p:cNvSpPr/>
          <p:nvPr/>
        </p:nvSpPr>
        <p:spPr>
          <a:xfrm>
            <a:off x="4716016" y="2427734"/>
            <a:ext cx="1512168" cy="432048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рямоугольник 12"/>
          <p:cNvSpPr/>
          <p:nvPr/>
        </p:nvSpPr>
        <p:spPr>
          <a:xfrm>
            <a:off x="1331640" y="1419622"/>
            <a:ext cx="1368152" cy="2088232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Прямоугольник 13"/>
          <p:cNvSpPr/>
          <p:nvPr/>
        </p:nvSpPr>
        <p:spPr>
          <a:xfrm>
            <a:off x="2915816" y="2931790"/>
            <a:ext cx="648072" cy="2880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Прямоугольник 14"/>
          <p:cNvSpPr/>
          <p:nvPr/>
        </p:nvSpPr>
        <p:spPr>
          <a:xfrm>
            <a:off x="251520" y="1851670"/>
            <a:ext cx="6228692" cy="307777"/>
          </a:xfrm>
          <a:prstGeom prst="rect">
            <a:avLst/>
          </a:prstGeom>
        </p:spPr>
        <p:txBody>
          <a:bodyPr wrap="square" lIns="45720" tIns="22860" rIns="45720" bIns="22860">
            <a:spAutoFit/>
          </a:bodyPr>
          <a:lstStyle/>
          <a:p>
            <a:pPr marL="342900" indent="-342900"/>
            <a:r>
              <a:rPr lang="ru-RU" sz="1700" dirty="0" err="1" smtClean="0"/>
              <a:t>исходники</a:t>
            </a:r>
            <a:endParaRPr lang="ru-RU" sz="1700" dirty="0" smtClean="0"/>
          </a:p>
        </p:txBody>
      </p:sp>
      <p:sp>
        <p:nvSpPr>
          <p:cNvPr id="16" name="Прямоугольник 15"/>
          <p:cNvSpPr/>
          <p:nvPr/>
        </p:nvSpPr>
        <p:spPr>
          <a:xfrm>
            <a:off x="6228184" y="2047949"/>
            <a:ext cx="6228692" cy="830997"/>
          </a:xfrm>
          <a:prstGeom prst="rect">
            <a:avLst/>
          </a:prstGeom>
        </p:spPr>
        <p:txBody>
          <a:bodyPr wrap="square" lIns="45720" tIns="22860" rIns="45720" bIns="22860">
            <a:spAutoFit/>
          </a:bodyPr>
          <a:lstStyle/>
          <a:p>
            <a:pPr marL="342900" indent="-342900"/>
            <a:r>
              <a:rPr lang="ru-RU" sz="1700" dirty="0" smtClean="0"/>
              <a:t>Специализированные модули</a:t>
            </a:r>
          </a:p>
          <a:p>
            <a:pPr marL="342900" indent="-342900"/>
            <a:r>
              <a:rPr lang="ru-RU" sz="1700" dirty="0" smtClean="0"/>
              <a:t>(без дополнительной команды</a:t>
            </a:r>
          </a:p>
          <a:p>
            <a:pPr marL="342900" indent="-342900"/>
            <a:r>
              <a:rPr lang="ru-RU" sz="1700" dirty="0" smtClean="0"/>
              <a:t>не будут компилироваться)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 animBg="1"/>
      <p:bldP spid="13" grpId="0" animBg="1"/>
      <p:bldP spid="14" grpId="0" animBg="1"/>
      <p:bldP spid="15" grpId="0"/>
      <p:bldP spid="1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287524" y="26790"/>
            <a:ext cx="8868582" cy="384721"/>
          </a:xfrm>
          <a:prstGeom prst="rect">
            <a:avLst/>
          </a:prstGeom>
        </p:spPr>
        <p:txBody>
          <a:bodyPr wrap="none" lIns="45720" tIns="22860" rIns="45720" bIns="22860">
            <a:spAutoFit/>
          </a:bodyPr>
          <a:lstStyle/>
          <a:p>
            <a:r>
              <a:rPr lang="ru-RU" sz="2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Полная процедура скачивания и компиляции </a:t>
            </a:r>
            <a:r>
              <a:rPr lang="en-US" sz="2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LAMMPS</a:t>
            </a:r>
            <a:r>
              <a:rPr lang="ru-RU" sz="2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на свежей </a:t>
            </a:r>
            <a:r>
              <a:rPr lang="en-US" sz="22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Ubuntu</a:t>
            </a:r>
            <a:endParaRPr lang="ru-RU" sz="2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179512" y="627534"/>
            <a:ext cx="8964488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/>
              <a:t>sudo</a:t>
            </a:r>
            <a:r>
              <a:rPr lang="en-US" dirty="0" smtClean="0"/>
              <a:t> </a:t>
            </a:r>
            <a:r>
              <a:rPr lang="en-US" b="1" dirty="0" smtClean="0"/>
              <a:t>apt-get</a:t>
            </a:r>
            <a:r>
              <a:rPr lang="en-US" dirty="0" smtClean="0"/>
              <a:t> update</a:t>
            </a:r>
            <a:r>
              <a:rPr lang="ru-RU" dirty="0" smtClean="0"/>
              <a:t>                                                    </a:t>
            </a:r>
            <a:r>
              <a:rPr lang="en-US" dirty="0" smtClean="0"/>
              <a:t>// </a:t>
            </a:r>
            <a:r>
              <a:rPr lang="ru-RU" i="1" dirty="0" smtClean="0"/>
              <a:t>обновляем данные о </a:t>
            </a:r>
            <a:r>
              <a:rPr lang="ru-RU" i="1" dirty="0" err="1" smtClean="0"/>
              <a:t>репозитории</a:t>
            </a:r>
            <a:r>
              <a:rPr lang="ru-RU" dirty="0" smtClean="0"/>
              <a:t> </a:t>
            </a:r>
            <a:endParaRPr lang="en-US" dirty="0" smtClean="0"/>
          </a:p>
          <a:p>
            <a:r>
              <a:rPr lang="en-US" dirty="0" err="1" smtClean="0"/>
              <a:t>sudo</a:t>
            </a:r>
            <a:r>
              <a:rPr lang="en-US" dirty="0" smtClean="0"/>
              <a:t> </a:t>
            </a:r>
            <a:r>
              <a:rPr lang="en-US" b="1" dirty="0" smtClean="0"/>
              <a:t>apt-get</a:t>
            </a:r>
            <a:r>
              <a:rPr lang="en-US" dirty="0" smtClean="0"/>
              <a:t> install make</a:t>
            </a:r>
            <a:r>
              <a:rPr lang="ru-RU" dirty="0" smtClean="0"/>
              <a:t>			</a:t>
            </a:r>
            <a:r>
              <a:rPr lang="en-US" dirty="0" smtClean="0"/>
              <a:t> // </a:t>
            </a:r>
            <a:r>
              <a:rPr lang="ru-RU" i="1" dirty="0" smtClean="0"/>
              <a:t>устанавливаем </a:t>
            </a:r>
            <a:r>
              <a:rPr lang="ru-RU" i="1" dirty="0" err="1" smtClean="0"/>
              <a:t>программу-сборщик</a:t>
            </a:r>
            <a:endParaRPr lang="en-US" i="1" dirty="0" smtClean="0"/>
          </a:p>
          <a:p>
            <a:r>
              <a:rPr lang="en-US" dirty="0" err="1" smtClean="0"/>
              <a:t>sudo</a:t>
            </a:r>
            <a:r>
              <a:rPr lang="en-US" dirty="0" smtClean="0"/>
              <a:t> </a:t>
            </a:r>
            <a:r>
              <a:rPr lang="en-US" b="1" dirty="0" smtClean="0"/>
              <a:t>apt-get</a:t>
            </a:r>
            <a:r>
              <a:rPr lang="en-US" dirty="0" smtClean="0"/>
              <a:t> install </a:t>
            </a:r>
            <a:r>
              <a:rPr lang="en-US" dirty="0" err="1" smtClean="0"/>
              <a:t>git</a:t>
            </a:r>
            <a:r>
              <a:rPr lang="en-US" dirty="0" smtClean="0"/>
              <a:t>                                                 // </a:t>
            </a:r>
            <a:r>
              <a:rPr lang="ru-RU" i="1" dirty="0" smtClean="0"/>
              <a:t>устанавливаем </a:t>
            </a:r>
            <a:r>
              <a:rPr lang="en-US" i="1" dirty="0" err="1" smtClean="0"/>
              <a:t>git</a:t>
            </a:r>
            <a:endParaRPr lang="en-US" i="1" dirty="0" smtClean="0"/>
          </a:p>
          <a:p>
            <a:r>
              <a:rPr lang="en-US" dirty="0" err="1" smtClean="0"/>
              <a:t>sudo</a:t>
            </a:r>
            <a:r>
              <a:rPr lang="en-US" dirty="0" smtClean="0"/>
              <a:t> </a:t>
            </a:r>
            <a:r>
              <a:rPr lang="en-US" b="1" dirty="0" smtClean="0"/>
              <a:t>apt-get</a:t>
            </a:r>
            <a:r>
              <a:rPr lang="en-US" dirty="0" smtClean="0"/>
              <a:t> install </a:t>
            </a:r>
            <a:r>
              <a:rPr lang="en-US" dirty="0" err="1" smtClean="0"/>
              <a:t>mpich</a:t>
            </a:r>
            <a:r>
              <a:rPr lang="en-US" dirty="0" smtClean="0"/>
              <a:t>                                           // </a:t>
            </a:r>
            <a:r>
              <a:rPr lang="ru-RU" i="1" dirty="0" smtClean="0"/>
              <a:t>устанавливаем </a:t>
            </a:r>
            <a:r>
              <a:rPr lang="en-US" i="1" dirty="0" smtClean="0"/>
              <a:t>MPI</a:t>
            </a:r>
          </a:p>
          <a:p>
            <a:endParaRPr lang="ru-RU" dirty="0" smtClean="0"/>
          </a:p>
          <a:p>
            <a:endParaRPr lang="fr-FR" i="1" dirty="0" smtClean="0">
              <a:hlinkClick r:id="rId2"/>
            </a:endParaRPr>
          </a:p>
          <a:p>
            <a:endParaRPr lang="ru-RU" dirty="0" smtClean="0"/>
          </a:p>
          <a:p>
            <a:endParaRPr lang="ru-RU" i="1" dirty="0" smtClean="0"/>
          </a:p>
          <a:p>
            <a:r>
              <a:rPr lang="ru-RU" i="1" dirty="0" smtClean="0"/>
              <a:t> </a:t>
            </a:r>
            <a:r>
              <a:rPr lang="en-US" i="1" dirty="0" smtClean="0"/>
              <a:t> </a:t>
            </a:r>
          </a:p>
          <a:p>
            <a:endParaRPr lang="en-US" i="1" dirty="0" smtClean="0"/>
          </a:p>
          <a:p>
            <a:endParaRPr lang="en-US" dirty="0" smtClean="0"/>
          </a:p>
        </p:txBody>
      </p:sp>
      <p:sp>
        <p:nvSpPr>
          <p:cNvPr id="6" name="Прямоугольник 5"/>
          <p:cNvSpPr/>
          <p:nvPr/>
        </p:nvSpPr>
        <p:spPr>
          <a:xfrm>
            <a:off x="179512" y="4011910"/>
            <a:ext cx="7866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smtClean="0"/>
              <a:t>Подробная информация в мануалах: </a:t>
            </a:r>
            <a:r>
              <a:rPr lang="en-US" dirty="0" smtClean="0">
                <a:hlinkClick r:id="rId3"/>
              </a:rPr>
              <a:t>https://docs.lammps.org/Build_make.html</a:t>
            </a:r>
            <a:r>
              <a:rPr lang="ru-RU" dirty="0" smtClean="0"/>
              <a:t> </a:t>
            </a:r>
            <a:endParaRPr lang="ru-RU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179512" y="2634466"/>
            <a:ext cx="85689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make</a:t>
            </a:r>
            <a:r>
              <a:rPr lang="en-US" dirty="0" smtClean="0"/>
              <a:t> yes-REAXFF</a:t>
            </a:r>
            <a:r>
              <a:rPr lang="en-US" i="1" dirty="0" smtClean="0"/>
              <a:t>                                          </a:t>
            </a:r>
            <a:r>
              <a:rPr lang="en-US" dirty="0" smtClean="0"/>
              <a:t>//</a:t>
            </a:r>
            <a:r>
              <a:rPr lang="ru-RU" i="1" dirty="0" smtClean="0"/>
              <a:t> если надо, просим добавить доп. модули</a:t>
            </a:r>
            <a:endParaRPr lang="ru-RU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179512" y="1914386"/>
            <a:ext cx="91450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/>
              <a:t>git</a:t>
            </a:r>
            <a:r>
              <a:rPr lang="fr-FR" dirty="0" smtClean="0"/>
              <a:t> clone -b stable </a:t>
            </a:r>
            <a:r>
              <a:rPr lang="fr-FR" dirty="0" smtClean="0">
                <a:hlinkClick r:id="rId2"/>
              </a:rPr>
              <a:t>https://github.com/lammps/lammps.git</a:t>
            </a:r>
            <a:r>
              <a:rPr lang="fr-FR" dirty="0" smtClean="0"/>
              <a:t> lammps23  </a:t>
            </a:r>
            <a:r>
              <a:rPr lang="en-US" dirty="0" smtClean="0"/>
              <a:t>// </a:t>
            </a:r>
            <a:r>
              <a:rPr lang="ru-RU" i="1" dirty="0" smtClean="0"/>
              <a:t>скачиваем </a:t>
            </a:r>
            <a:r>
              <a:rPr lang="en-US" i="1" dirty="0" smtClean="0"/>
              <a:t>LAMMPS</a:t>
            </a:r>
            <a:endParaRPr lang="ru-RU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179512" y="2355726"/>
            <a:ext cx="87129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 smtClean="0"/>
              <a:t>cd</a:t>
            </a:r>
            <a:r>
              <a:rPr lang="en-US" dirty="0" smtClean="0"/>
              <a:t> lammps23/</a:t>
            </a:r>
            <a:r>
              <a:rPr lang="en-US" dirty="0" err="1" smtClean="0"/>
              <a:t>src</a:t>
            </a:r>
            <a:r>
              <a:rPr lang="ru-RU" dirty="0" smtClean="0"/>
              <a:t>                                           </a:t>
            </a:r>
            <a:r>
              <a:rPr lang="en-US" dirty="0" smtClean="0"/>
              <a:t>// </a:t>
            </a:r>
            <a:r>
              <a:rPr lang="ru-RU" i="1" dirty="0" smtClean="0"/>
              <a:t>переходим в директорию с исходным кодом</a:t>
            </a:r>
          </a:p>
        </p:txBody>
      </p:sp>
      <p:sp>
        <p:nvSpPr>
          <p:cNvPr id="10" name="Прямоугольник 9"/>
          <p:cNvSpPr/>
          <p:nvPr/>
        </p:nvSpPr>
        <p:spPr>
          <a:xfrm>
            <a:off x="179512" y="2922498"/>
            <a:ext cx="88924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make</a:t>
            </a:r>
            <a:r>
              <a:rPr lang="en-US" dirty="0" smtClean="0"/>
              <a:t> </a:t>
            </a:r>
            <a:r>
              <a:rPr lang="en-US" dirty="0" err="1" smtClean="0"/>
              <a:t>mpi</a:t>
            </a:r>
            <a:r>
              <a:rPr lang="en-US" dirty="0" smtClean="0"/>
              <a:t>                                                        // </a:t>
            </a:r>
            <a:r>
              <a:rPr lang="ru-RU" i="1" dirty="0" smtClean="0"/>
              <a:t>компилируем </a:t>
            </a:r>
            <a:r>
              <a:rPr lang="en-US" i="1" dirty="0" smtClean="0"/>
              <a:t>(</a:t>
            </a:r>
            <a:r>
              <a:rPr lang="ru-RU" i="1" dirty="0" smtClean="0"/>
              <a:t>можно ускорить: </a:t>
            </a:r>
            <a:r>
              <a:rPr lang="en-US" i="1" dirty="0" smtClean="0"/>
              <a:t>make -j4 </a:t>
            </a:r>
            <a:r>
              <a:rPr lang="en-US" i="1" dirty="0" err="1" smtClean="0"/>
              <a:t>mpi</a:t>
            </a:r>
            <a:r>
              <a:rPr lang="en-US" i="1" dirty="0" smtClean="0"/>
              <a:t>)</a:t>
            </a:r>
            <a:endParaRPr lang="ru-RU" dirty="0"/>
          </a:p>
        </p:txBody>
      </p:sp>
      <p:sp>
        <p:nvSpPr>
          <p:cNvPr id="11" name="Прямоугольник 10"/>
          <p:cNvSpPr/>
          <p:nvPr/>
        </p:nvSpPr>
        <p:spPr>
          <a:xfrm>
            <a:off x="179512" y="3354546"/>
            <a:ext cx="88924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 smtClean="0"/>
              <a:t>ls</a:t>
            </a:r>
            <a:r>
              <a:rPr lang="en-US" dirty="0" smtClean="0"/>
              <a:t> </a:t>
            </a:r>
            <a:r>
              <a:rPr lang="ru-RU" dirty="0" smtClean="0"/>
              <a:t>.</a:t>
            </a:r>
            <a:r>
              <a:rPr lang="en-US" dirty="0" smtClean="0"/>
              <a:t>/</a:t>
            </a:r>
            <a:r>
              <a:rPr lang="en-US" dirty="0" err="1" smtClean="0"/>
              <a:t>lmp_mpi</a:t>
            </a:r>
            <a:r>
              <a:rPr lang="ru-RU" dirty="0" smtClean="0"/>
              <a:t>                                                   </a:t>
            </a:r>
            <a:r>
              <a:rPr lang="en-US" dirty="0" smtClean="0"/>
              <a:t>//</a:t>
            </a:r>
            <a:r>
              <a:rPr lang="ru-RU" dirty="0" smtClean="0"/>
              <a:t> </a:t>
            </a:r>
            <a:r>
              <a:rPr lang="ru-RU" i="1" dirty="0" smtClean="0"/>
              <a:t>проверяем, что появился файл </a:t>
            </a:r>
            <a:r>
              <a:rPr lang="en-US" i="1" dirty="0" err="1" smtClean="0"/>
              <a:t>lmp_mpi</a:t>
            </a:r>
            <a:endParaRPr lang="ru-RU" i="1" dirty="0" smtClean="0"/>
          </a:p>
        </p:txBody>
      </p:sp>
      <p:sp>
        <p:nvSpPr>
          <p:cNvPr id="12" name="Прямоугольник 11"/>
          <p:cNvSpPr/>
          <p:nvPr/>
        </p:nvSpPr>
        <p:spPr>
          <a:xfrm>
            <a:off x="3819981" y="4371950"/>
            <a:ext cx="37043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hlinkClick r:id="rId4"/>
              </a:rPr>
              <a:t>https://docs.lammps.org/Install.html</a:t>
            </a:r>
            <a:r>
              <a:rPr lang="ru-RU" dirty="0" smtClean="0"/>
              <a:t> </a:t>
            </a:r>
            <a:endParaRPr lang="ru-RU" dirty="0"/>
          </a:p>
        </p:txBody>
      </p:sp>
      <p:sp>
        <p:nvSpPr>
          <p:cNvPr id="13" name="Прямоугольник 12"/>
          <p:cNvSpPr/>
          <p:nvPr/>
        </p:nvSpPr>
        <p:spPr>
          <a:xfrm>
            <a:off x="179512" y="4722698"/>
            <a:ext cx="9001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/>
            <a:r>
              <a:rPr lang="ru-RU" dirty="0" smtClean="0"/>
              <a:t>!!! зеркало: </a:t>
            </a:r>
            <a:r>
              <a:rPr lang="sv-SE" dirty="0" smtClean="0">
                <a:hlinkClick r:id="rId5"/>
              </a:rPr>
              <a:t>https://guriang.unpad.ac.id/hpc/lammpsdoc/Manual.html</a:t>
            </a:r>
            <a:r>
              <a:rPr lang="sv-SE" dirty="0" smtClean="0"/>
              <a:t>  (30 Jul 2021 version)</a:t>
            </a:r>
            <a:endParaRPr lang="ru-RU" dirty="0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allAtOnce"/>
      <p:bldP spid="8" grpId="0" build="allAtOnce"/>
      <p:bldP spid="9" grpId="0" build="allAtOnce"/>
      <p:bldP spid="10" grpId="0" build="allAtOnce"/>
      <p:bldP spid="11" grpId="0" build="allAtOnce"/>
      <p:bldP spid="13" grpId="0" build="allAtOnce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287524" y="26790"/>
            <a:ext cx="5848781" cy="384721"/>
          </a:xfrm>
          <a:prstGeom prst="rect">
            <a:avLst/>
          </a:prstGeom>
        </p:spPr>
        <p:txBody>
          <a:bodyPr wrap="none" lIns="45720" tIns="22860" rIns="45720" bIns="22860">
            <a:spAutoFit/>
          </a:bodyPr>
          <a:lstStyle/>
          <a:p>
            <a:r>
              <a:rPr lang="ru-RU" sz="2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Проверяем (на всякий случай), что всё работает</a:t>
            </a:r>
            <a:endParaRPr lang="ru-RU" sz="2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179512" y="627534"/>
            <a:ext cx="896448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 smtClean="0"/>
              <a:t>cd</a:t>
            </a:r>
            <a:r>
              <a:rPr lang="en-US" dirty="0" smtClean="0"/>
              <a:t>  lammps23/examples/melt</a:t>
            </a:r>
            <a:r>
              <a:rPr lang="ru-RU" dirty="0" smtClean="0"/>
              <a:t>                                </a:t>
            </a:r>
            <a:r>
              <a:rPr lang="en-US" dirty="0" smtClean="0"/>
              <a:t>// </a:t>
            </a:r>
            <a:r>
              <a:rPr lang="ru-RU" i="1" dirty="0" smtClean="0"/>
              <a:t>переходим в пример по плавлению</a:t>
            </a:r>
            <a:r>
              <a:rPr lang="ru-RU" dirty="0" smtClean="0"/>
              <a:t> </a:t>
            </a:r>
            <a:endParaRPr lang="en-US" dirty="0" smtClean="0"/>
          </a:p>
          <a:p>
            <a:r>
              <a:rPr lang="en-US" b="1" dirty="0" err="1" smtClean="0"/>
              <a:t>mpirun</a:t>
            </a:r>
            <a:r>
              <a:rPr lang="en-US" dirty="0" smtClean="0"/>
              <a:t> –</a:t>
            </a:r>
            <a:r>
              <a:rPr lang="en-US" dirty="0" err="1" smtClean="0"/>
              <a:t>np</a:t>
            </a:r>
            <a:r>
              <a:rPr lang="en-US" dirty="0" smtClean="0"/>
              <a:t> 2 ../../</a:t>
            </a:r>
            <a:r>
              <a:rPr lang="en-US" dirty="0" err="1" smtClean="0"/>
              <a:t>src</a:t>
            </a:r>
            <a:r>
              <a:rPr lang="en-US" dirty="0" smtClean="0"/>
              <a:t>/</a:t>
            </a:r>
            <a:r>
              <a:rPr lang="en-US" dirty="0" err="1" smtClean="0"/>
              <a:t>lmp_mpi</a:t>
            </a:r>
            <a:r>
              <a:rPr lang="en-US" dirty="0" smtClean="0"/>
              <a:t> –in </a:t>
            </a:r>
            <a:r>
              <a:rPr lang="en-US" dirty="0" err="1" smtClean="0"/>
              <a:t>in.melt</a:t>
            </a:r>
            <a:r>
              <a:rPr lang="en-US" dirty="0" smtClean="0"/>
              <a:t>         // </a:t>
            </a:r>
            <a:r>
              <a:rPr lang="ru-RU" i="1" dirty="0" smtClean="0"/>
              <a:t>запускаем инструкции из </a:t>
            </a:r>
            <a:r>
              <a:rPr lang="en-US" i="1" dirty="0" err="1" smtClean="0"/>
              <a:t>in.melt</a:t>
            </a:r>
            <a:endParaRPr lang="en-US" i="1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616" y="1491630"/>
            <a:ext cx="3744416" cy="3528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858516"/>
            <a:ext cx="8229600" cy="857250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Задание </a:t>
            </a:r>
            <a:r>
              <a:rPr lang="ru-RU" dirty="0" smtClean="0"/>
              <a:t>1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 </a:t>
            </a:r>
            <a:r>
              <a:rPr lang="en-US" sz="2700" dirty="0" smtClean="0"/>
              <a:t>Workshop/task1</a:t>
            </a:r>
            <a:endParaRPr lang="ru-RU" sz="27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7801</TotalTime>
  <Words>882</Words>
  <Application>Microsoft Office PowerPoint</Application>
  <PresentationFormat>Экран (16:9)</PresentationFormat>
  <Paragraphs>176</Paragraphs>
  <Slides>26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26</vt:i4>
      </vt:variant>
    </vt:vector>
  </HeadingPairs>
  <TitlesOfParts>
    <vt:vector size="27" baseType="lpstr">
      <vt:lpstr>Тема Office</vt:lpstr>
      <vt:lpstr>Слайд 1</vt:lpstr>
      <vt:lpstr>Слайд 2</vt:lpstr>
      <vt:lpstr>Слайд 3</vt:lpstr>
      <vt:lpstr>Слайд 4</vt:lpstr>
      <vt:lpstr>Слайд 5</vt:lpstr>
      <vt:lpstr>Слайд 6</vt:lpstr>
      <vt:lpstr>Слайд 7</vt:lpstr>
      <vt:lpstr>Слайд 8</vt:lpstr>
      <vt:lpstr>Задание 1  Workshop/task1</vt:lpstr>
      <vt:lpstr>Слайд 10</vt:lpstr>
      <vt:lpstr>Слайд 11</vt:lpstr>
      <vt:lpstr>Слайд 12</vt:lpstr>
      <vt:lpstr>Слайд 13</vt:lpstr>
      <vt:lpstr>Слайд 14</vt:lpstr>
      <vt:lpstr>Слайд 15</vt:lpstr>
      <vt:lpstr>Слайд 16</vt:lpstr>
      <vt:lpstr>Слайд 17</vt:lpstr>
      <vt:lpstr>Слайд 18</vt:lpstr>
      <vt:lpstr>Слайд 19</vt:lpstr>
      <vt:lpstr>Слайд 20</vt:lpstr>
      <vt:lpstr>Слайд 21</vt:lpstr>
      <vt:lpstr>Слайд 22</vt:lpstr>
      <vt:lpstr>Слайд 23</vt:lpstr>
      <vt:lpstr>Слайд 24</vt:lpstr>
      <vt:lpstr>Слайд 25</vt:lpstr>
      <vt:lpstr>Слайд 26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Слайд 1</dc:title>
  <dc:creator>kelsen_think</dc:creator>
  <cp:lastModifiedBy>kelsen_think</cp:lastModifiedBy>
  <cp:revision>172</cp:revision>
  <dcterms:created xsi:type="dcterms:W3CDTF">2023-09-09T08:14:28Z</dcterms:created>
  <dcterms:modified xsi:type="dcterms:W3CDTF">2024-01-29T06:31:26Z</dcterms:modified>
</cp:coreProperties>
</file>